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66"/>
  </p:notesMasterIdLst>
  <p:sldIdLst>
    <p:sldId id="256" r:id="rId2"/>
    <p:sldId id="257" r:id="rId3"/>
    <p:sldId id="263" r:id="rId4"/>
    <p:sldId id="264" r:id="rId5"/>
    <p:sldId id="259" r:id="rId6"/>
    <p:sldId id="265" r:id="rId7"/>
    <p:sldId id="260" r:id="rId8"/>
    <p:sldId id="266" r:id="rId9"/>
    <p:sldId id="267" r:id="rId10"/>
    <p:sldId id="268" r:id="rId11"/>
    <p:sldId id="258" r:id="rId12"/>
    <p:sldId id="269" r:id="rId13"/>
    <p:sldId id="270" r:id="rId14"/>
    <p:sldId id="281" r:id="rId15"/>
    <p:sldId id="271"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308" r:id="rId39"/>
    <p:sldId id="321" r:id="rId40"/>
    <p:sldId id="296" r:id="rId41"/>
    <p:sldId id="297" r:id="rId42"/>
    <p:sldId id="298" r:id="rId43"/>
    <p:sldId id="299" r:id="rId44"/>
    <p:sldId id="300" r:id="rId45"/>
    <p:sldId id="301" r:id="rId46"/>
    <p:sldId id="322" r:id="rId47"/>
    <p:sldId id="302" r:id="rId48"/>
    <p:sldId id="303" r:id="rId49"/>
    <p:sldId id="304" r:id="rId50"/>
    <p:sldId id="305" r:id="rId51"/>
    <p:sldId id="306" r:id="rId52"/>
    <p:sldId id="307" r:id="rId53"/>
    <p:sldId id="320" r:id="rId54"/>
    <p:sldId id="319" r:id="rId55"/>
    <p:sldId id="309" r:id="rId56"/>
    <p:sldId id="310" r:id="rId57"/>
    <p:sldId id="311" r:id="rId58"/>
    <p:sldId id="312" r:id="rId59"/>
    <p:sldId id="313" r:id="rId60"/>
    <p:sldId id="314" r:id="rId61"/>
    <p:sldId id="315" r:id="rId62"/>
    <p:sldId id="316" r:id="rId63"/>
    <p:sldId id="317" r:id="rId64"/>
    <p:sldId id="318"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43"/>
    <p:restoredTop sz="94658"/>
  </p:normalViewPr>
  <p:slideViewPr>
    <p:cSldViewPr snapToGrid="0" snapToObjects="1">
      <p:cViewPr varScale="1">
        <p:scale>
          <a:sx n="104" d="100"/>
          <a:sy n="104" d="100"/>
        </p:scale>
        <p:origin x="123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carroll/Downloads/AppleWeights%2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cat>
            <c:numRef>
              <c:f>'EZA2'!$J$2:$J$11</c:f>
              <c:numCache>
                <c:formatCode>.00</c:formatCode>
                <c:ptCount val="10"/>
                <c:pt idx="0">
                  <c:v>0.31058006222350598</c:v>
                </c:pt>
                <c:pt idx="1">
                  <c:v>0.40187006222350602</c:v>
                </c:pt>
                <c:pt idx="2">
                  <c:v>0.493160062223506</c:v>
                </c:pt>
                <c:pt idx="3">
                  <c:v>0.58445006222350604</c:v>
                </c:pt>
                <c:pt idx="4">
                  <c:v>0.67574006222350602</c:v>
                </c:pt>
                <c:pt idx="5">
                  <c:v>0.767030062223506</c:v>
                </c:pt>
                <c:pt idx="6">
                  <c:v>0.85832006222350599</c:v>
                </c:pt>
                <c:pt idx="7">
                  <c:v>0.94961006222350597</c:v>
                </c:pt>
                <c:pt idx="8">
                  <c:v>1.0409000622235061</c:v>
                </c:pt>
                <c:pt idx="9">
                  <c:v>1.1321900622235059</c:v>
                </c:pt>
              </c:numCache>
            </c:numRef>
          </c:cat>
          <c:val>
            <c:numRef>
              <c:f>'EZA2'!$K$2:$K$11</c:f>
              <c:numCache>
                <c:formatCode>General</c:formatCode>
                <c:ptCount val="10"/>
                <c:pt idx="0">
                  <c:v>1</c:v>
                </c:pt>
                <c:pt idx="1">
                  <c:v>1</c:v>
                </c:pt>
                <c:pt idx="2">
                  <c:v>2</c:v>
                </c:pt>
                <c:pt idx="3">
                  <c:v>3</c:v>
                </c:pt>
                <c:pt idx="4">
                  <c:v>6</c:v>
                </c:pt>
                <c:pt idx="5">
                  <c:v>1</c:v>
                </c:pt>
                <c:pt idx="6">
                  <c:v>0</c:v>
                </c:pt>
                <c:pt idx="7">
                  <c:v>1</c:v>
                </c:pt>
                <c:pt idx="8">
                  <c:v>2</c:v>
                </c:pt>
                <c:pt idx="9">
                  <c:v>2</c:v>
                </c:pt>
              </c:numCache>
            </c:numRef>
          </c:val>
          <c:extLst>
            <c:ext xmlns:c16="http://schemas.microsoft.com/office/drawing/2014/chart" uri="{C3380CC4-5D6E-409C-BE32-E72D297353CC}">
              <c16:uniqueId val="{00000000-3D51-D345-A1E6-F62906F8C785}"/>
            </c:ext>
          </c:extLst>
        </c:ser>
        <c:dLbls>
          <c:showLegendKey val="0"/>
          <c:showVal val="0"/>
          <c:showCatName val="0"/>
          <c:showSerName val="0"/>
          <c:showPercent val="0"/>
          <c:showBubbleSize val="0"/>
        </c:dLbls>
        <c:gapWidth val="66"/>
        <c:overlap val="100"/>
        <c:axId val="1556684160"/>
        <c:axId val="1510644240"/>
      </c:barChart>
      <c:catAx>
        <c:axId val="1556684160"/>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10644240"/>
        <c:crosses val="autoZero"/>
        <c:auto val="1"/>
        <c:lblAlgn val="ctr"/>
        <c:lblOffset val="100"/>
        <c:noMultiLvlLbl val="0"/>
      </c:catAx>
      <c:valAx>
        <c:axId val="1510644240"/>
        <c:scaling>
          <c:orientation val="minMax"/>
        </c:scaling>
        <c:delete val="1"/>
        <c:axPos val="l"/>
        <c:numFmt formatCode="General" sourceLinked="1"/>
        <c:majorTickMark val="none"/>
        <c:minorTickMark val="none"/>
        <c:tickLblPos val="nextTo"/>
        <c:crossAx val="155668416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514042848"/>
        <c:axId val="1513816640"/>
      </c:barChart>
      <c:catAx>
        <c:axId val="1514042848"/>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13816640"/>
        <c:crosses val="autoZero"/>
        <c:auto val="1"/>
        <c:lblAlgn val="ctr"/>
        <c:lblOffset val="100"/>
        <c:noMultiLvlLbl val="0"/>
      </c:catAx>
      <c:valAx>
        <c:axId val="1513816640"/>
        <c:scaling>
          <c:orientation val="minMax"/>
        </c:scaling>
        <c:delete val="1"/>
        <c:axPos val="l"/>
        <c:majorTickMark val="none"/>
        <c:minorTickMark val="none"/>
        <c:tickLblPos val="nextTo"/>
        <c:crossAx val="151404284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cat>
            <c:numRef>
              <c:f>'EZA2'!$J$2:$J$11</c:f>
              <c:numCache>
                <c:formatCode>.00</c:formatCode>
                <c:ptCount val="10"/>
                <c:pt idx="0">
                  <c:v>0.31058006222350598</c:v>
                </c:pt>
                <c:pt idx="1">
                  <c:v>0.40187006222350602</c:v>
                </c:pt>
                <c:pt idx="2">
                  <c:v>0.493160062223506</c:v>
                </c:pt>
                <c:pt idx="3">
                  <c:v>0.58445006222350604</c:v>
                </c:pt>
                <c:pt idx="4">
                  <c:v>0.67574006222350602</c:v>
                </c:pt>
                <c:pt idx="5">
                  <c:v>0.767030062223506</c:v>
                </c:pt>
                <c:pt idx="6">
                  <c:v>0.85832006222350599</c:v>
                </c:pt>
                <c:pt idx="7">
                  <c:v>0.94961006222350597</c:v>
                </c:pt>
                <c:pt idx="8">
                  <c:v>1.0409000622235061</c:v>
                </c:pt>
                <c:pt idx="9">
                  <c:v>1.1321900622235059</c:v>
                </c:pt>
              </c:numCache>
            </c:numRef>
          </c:cat>
          <c:val>
            <c:numRef>
              <c:f>'EZA2'!$K$2:$K$11</c:f>
              <c:numCache>
                <c:formatCode>General</c:formatCode>
                <c:ptCount val="10"/>
                <c:pt idx="0">
                  <c:v>1</c:v>
                </c:pt>
                <c:pt idx="1">
                  <c:v>1</c:v>
                </c:pt>
                <c:pt idx="2">
                  <c:v>2</c:v>
                </c:pt>
                <c:pt idx="3">
                  <c:v>3</c:v>
                </c:pt>
                <c:pt idx="4">
                  <c:v>6</c:v>
                </c:pt>
                <c:pt idx="5">
                  <c:v>1</c:v>
                </c:pt>
                <c:pt idx="6">
                  <c:v>0</c:v>
                </c:pt>
                <c:pt idx="7">
                  <c:v>1</c:v>
                </c:pt>
                <c:pt idx="8">
                  <c:v>2</c:v>
                </c:pt>
                <c:pt idx="9">
                  <c:v>2</c:v>
                </c:pt>
              </c:numCache>
            </c:numRef>
          </c:val>
          <c:extLst>
            <c:ext xmlns:c16="http://schemas.microsoft.com/office/drawing/2014/chart" uri="{C3380CC4-5D6E-409C-BE32-E72D297353CC}">
              <c16:uniqueId val="{00000000-B5D7-BC43-8BDA-B08D907ABBF5}"/>
            </c:ext>
          </c:extLst>
        </c:ser>
        <c:dLbls>
          <c:showLegendKey val="0"/>
          <c:showVal val="0"/>
          <c:showCatName val="0"/>
          <c:showSerName val="0"/>
          <c:showPercent val="0"/>
          <c:showBubbleSize val="0"/>
        </c:dLbls>
        <c:gapWidth val="66"/>
        <c:overlap val="100"/>
        <c:axId val="1390062928"/>
        <c:axId val="1389892352"/>
      </c:barChart>
      <c:catAx>
        <c:axId val="1390062928"/>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389892352"/>
        <c:crosses val="autoZero"/>
        <c:auto val="1"/>
        <c:lblAlgn val="ctr"/>
        <c:lblOffset val="100"/>
        <c:noMultiLvlLbl val="0"/>
      </c:catAx>
      <c:valAx>
        <c:axId val="1389892352"/>
        <c:scaling>
          <c:orientation val="minMax"/>
        </c:scaling>
        <c:delete val="1"/>
        <c:axPos val="l"/>
        <c:numFmt formatCode="General" sourceLinked="1"/>
        <c:majorTickMark val="none"/>
        <c:minorTickMark val="none"/>
        <c:tickLblPos val="nextTo"/>
        <c:crossAx val="139006292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cat>
            <c:numRef>
              <c:f>'EZA2'!$J$2:$J$11</c:f>
              <c:numCache>
                <c:formatCode>.00</c:formatCode>
                <c:ptCount val="10"/>
                <c:pt idx="0">
                  <c:v>0.31058006222350598</c:v>
                </c:pt>
                <c:pt idx="1">
                  <c:v>0.40187006222350602</c:v>
                </c:pt>
                <c:pt idx="2">
                  <c:v>0.493160062223506</c:v>
                </c:pt>
                <c:pt idx="3">
                  <c:v>0.58445006222350604</c:v>
                </c:pt>
                <c:pt idx="4">
                  <c:v>0.67574006222350602</c:v>
                </c:pt>
                <c:pt idx="5">
                  <c:v>0.767030062223506</c:v>
                </c:pt>
                <c:pt idx="6">
                  <c:v>0.85832006222350599</c:v>
                </c:pt>
                <c:pt idx="7">
                  <c:v>0.94961006222350597</c:v>
                </c:pt>
                <c:pt idx="8">
                  <c:v>1.0409000622235061</c:v>
                </c:pt>
                <c:pt idx="9">
                  <c:v>1.1321900622235059</c:v>
                </c:pt>
              </c:numCache>
            </c:numRef>
          </c:cat>
          <c:val>
            <c:numRef>
              <c:f>'EZA2'!$K$2:$K$11</c:f>
              <c:numCache>
                <c:formatCode>General</c:formatCode>
                <c:ptCount val="10"/>
                <c:pt idx="0">
                  <c:v>1</c:v>
                </c:pt>
                <c:pt idx="1">
                  <c:v>1</c:v>
                </c:pt>
                <c:pt idx="2">
                  <c:v>2</c:v>
                </c:pt>
                <c:pt idx="3">
                  <c:v>3</c:v>
                </c:pt>
                <c:pt idx="4">
                  <c:v>6</c:v>
                </c:pt>
                <c:pt idx="5">
                  <c:v>1</c:v>
                </c:pt>
                <c:pt idx="6">
                  <c:v>0</c:v>
                </c:pt>
                <c:pt idx="7">
                  <c:v>1</c:v>
                </c:pt>
                <c:pt idx="8">
                  <c:v>2</c:v>
                </c:pt>
                <c:pt idx="9">
                  <c:v>2</c:v>
                </c:pt>
              </c:numCache>
            </c:numRef>
          </c:val>
          <c:extLst>
            <c:ext xmlns:c16="http://schemas.microsoft.com/office/drawing/2014/chart" uri="{C3380CC4-5D6E-409C-BE32-E72D297353CC}">
              <c16:uniqueId val="{00000000-BA81-9E45-B0F5-602106D21590}"/>
            </c:ext>
          </c:extLst>
        </c:ser>
        <c:dLbls>
          <c:showLegendKey val="0"/>
          <c:showVal val="0"/>
          <c:showCatName val="0"/>
          <c:showSerName val="0"/>
          <c:showPercent val="0"/>
          <c:showBubbleSize val="0"/>
        </c:dLbls>
        <c:gapWidth val="66"/>
        <c:overlap val="100"/>
        <c:axId val="1556539232"/>
        <c:axId val="1556515856"/>
      </c:barChart>
      <c:catAx>
        <c:axId val="1556539232"/>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56515856"/>
        <c:crosses val="autoZero"/>
        <c:auto val="1"/>
        <c:lblAlgn val="ctr"/>
        <c:lblOffset val="100"/>
        <c:noMultiLvlLbl val="0"/>
      </c:catAx>
      <c:valAx>
        <c:axId val="1556515856"/>
        <c:scaling>
          <c:orientation val="minMax"/>
        </c:scaling>
        <c:delete val="1"/>
        <c:axPos val="l"/>
        <c:numFmt formatCode="General" sourceLinked="1"/>
        <c:majorTickMark val="none"/>
        <c:minorTickMark val="none"/>
        <c:tickLblPos val="nextTo"/>
        <c:crossAx val="155653923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cat>
            <c:numRef>
              <c:f>'EZA2'!$J$2:$J$11</c:f>
              <c:numCache>
                <c:formatCode>.00</c:formatCode>
                <c:ptCount val="10"/>
                <c:pt idx="0">
                  <c:v>0.31058006222350598</c:v>
                </c:pt>
                <c:pt idx="1">
                  <c:v>0.40187006222350602</c:v>
                </c:pt>
                <c:pt idx="2">
                  <c:v>0.493160062223506</c:v>
                </c:pt>
                <c:pt idx="3">
                  <c:v>0.58445006222350604</c:v>
                </c:pt>
                <c:pt idx="4">
                  <c:v>0.67574006222350602</c:v>
                </c:pt>
                <c:pt idx="5">
                  <c:v>0.767030062223506</c:v>
                </c:pt>
                <c:pt idx="6">
                  <c:v>0.85832006222350599</c:v>
                </c:pt>
                <c:pt idx="7">
                  <c:v>0.94961006222350597</c:v>
                </c:pt>
                <c:pt idx="8">
                  <c:v>1.0409000622235061</c:v>
                </c:pt>
                <c:pt idx="9">
                  <c:v>1.1321900622235059</c:v>
                </c:pt>
              </c:numCache>
            </c:numRef>
          </c:cat>
          <c:val>
            <c:numRef>
              <c:f>'EZA2'!$K$2:$K$11</c:f>
              <c:numCache>
                <c:formatCode>General</c:formatCode>
                <c:ptCount val="10"/>
                <c:pt idx="0">
                  <c:v>1</c:v>
                </c:pt>
                <c:pt idx="1">
                  <c:v>1</c:v>
                </c:pt>
                <c:pt idx="2">
                  <c:v>2</c:v>
                </c:pt>
                <c:pt idx="3">
                  <c:v>3</c:v>
                </c:pt>
                <c:pt idx="4">
                  <c:v>6</c:v>
                </c:pt>
                <c:pt idx="5">
                  <c:v>1</c:v>
                </c:pt>
                <c:pt idx="6">
                  <c:v>0</c:v>
                </c:pt>
                <c:pt idx="7">
                  <c:v>1</c:v>
                </c:pt>
                <c:pt idx="8">
                  <c:v>2</c:v>
                </c:pt>
                <c:pt idx="9">
                  <c:v>2</c:v>
                </c:pt>
              </c:numCache>
            </c:numRef>
          </c:val>
          <c:extLst>
            <c:ext xmlns:c16="http://schemas.microsoft.com/office/drawing/2014/chart" uri="{C3380CC4-5D6E-409C-BE32-E72D297353CC}">
              <c16:uniqueId val="{00000000-4696-6745-BBE0-867BCA1F4619}"/>
            </c:ext>
          </c:extLst>
        </c:ser>
        <c:dLbls>
          <c:showLegendKey val="0"/>
          <c:showVal val="0"/>
          <c:showCatName val="0"/>
          <c:showSerName val="0"/>
          <c:showPercent val="0"/>
          <c:showBubbleSize val="0"/>
        </c:dLbls>
        <c:gapWidth val="66"/>
        <c:overlap val="100"/>
        <c:axId val="1556427536"/>
        <c:axId val="1556423872"/>
      </c:barChart>
      <c:catAx>
        <c:axId val="1556427536"/>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56423872"/>
        <c:crosses val="autoZero"/>
        <c:auto val="1"/>
        <c:lblAlgn val="ctr"/>
        <c:lblOffset val="100"/>
        <c:noMultiLvlLbl val="0"/>
      </c:catAx>
      <c:valAx>
        <c:axId val="1556423872"/>
        <c:scaling>
          <c:orientation val="minMax"/>
        </c:scaling>
        <c:delete val="1"/>
        <c:axPos val="l"/>
        <c:numFmt formatCode="General" sourceLinked="1"/>
        <c:majorTickMark val="none"/>
        <c:minorTickMark val="none"/>
        <c:tickLblPos val="nextTo"/>
        <c:crossAx val="155642753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556313056"/>
        <c:axId val="1556223296"/>
      </c:barChart>
      <c:catAx>
        <c:axId val="1556313056"/>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56223296"/>
        <c:crosses val="autoZero"/>
        <c:auto val="1"/>
        <c:lblAlgn val="ctr"/>
        <c:lblOffset val="100"/>
        <c:noMultiLvlLbl val="0"/>
      </c:catAx>
      <c:valAx>
        <c:axId val="1556223296"/>
        <c:scaling>
          <c:orientation val="minMax"/>
        </c:scaling>
        <c:delete val="1"/>
        <c:axPos val="l"/>
        <c:majorTickMark val="none"/>
        <c:minorTickMark val="none"/>
        <c:tickLblPos val="nextTo"/>
        <c:crossAx val="155631305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556183296"/>
        <c:axId val="1556176336"/>
      </c:barChart>
      <c:catAx>
        <c:axId val="1556183296"/>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556176336"/>
        <c:crosses val="autoZero"/>
        <c:auto val="1"/>
        <c:lblAlgn val="ctr"/>
        <c:lblOffset val="100"/>
        <c:noMultiLvlLbl val="0"/>
      </c:catAx>
      <c:valAx>
        <c:axId val="1556176336"/>
        <c:scaling>
          <c:orientation val="minMax"/>
        </c:scaling>
        <c:delete val="1"/>
        <c:axPos val="l"/>
        <c:majorTickMark val="none"/>
        <c:minorTickMark val="none"/>
        <c:tickLblPos val="nextTo"/>
        <c:crossAx val="155618329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613142672"/>
        <c:axId val="1613146064"/>
      </c:barChart>
      <c:catAx>
        <c:axId val="1613142672"/>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613146064"/>
        <c:crosses val="autoZero"/>
        <c:auto val="1"/>
        <c:lblAlgn val="ctr"/>
        <c:lblOffset val="100"/>
        <c:noMultiLvlLbl val="0"/>
      </c:catAx>
      <c:valAx>
        <c:axId val="1613146064"/>
        <c:scaling>
          <c:orientation val="minMax"/>
        </c:scaling>
        <c:delete val="1"/>
        <c:axPos val="l"/>
        <c:majorTickMark val="none"/>
        <c:minorTickMark val="none"/>
        <c:tickLblPos val="nextTo"/>
        <c:crossAx val="161314267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120759744"/>
        <c:axId val="1120763136"/>
      </c:barChart>
      <c:catAx>
        <c:axId val="1120759744"/>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120763136"/>
        <c:crosses val="autoZero"/>
        <c:auto val="1"/>
        <c:lblAlgn val="ctr"/>
        <c:lblOffset val="100"/>
        <c:noMultiLvlLbl val="0"/>
      </c:catAx>
      <c:valAx>
        <c:axId val="1120763136"/>
        <c:scaling>
          <c:orientation val="minMax"/>
        </c:scaling>
        <c:delete val="1"/>
        <c:axPos val="l"/>
        <c:majorTickMark val="none"/>
        <c:minorTickMark val="none"/>
        <c:tickLblPos val="nextTo"/>
        <c:crossAx val="112075974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66"/>
        <c:overlap val="100"/>
        <c:axId val="1120825072"/>
        <c:axId val="1120828464"/>
      </c:barChart>
      <c:catAx>
        <c:axId val="1120825072"/>
        <c:scaling>
          <c:orientation val="minMax"/>
        </c:scaling>
        <c:delete val="1"/>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crossAx val="1120828464"/>
        <c:crosses val="autoZero"/>
        <c:auto val="1"/>
        <c:lblAlgn val="ctr"/>
        <c:lblOffset val="100"/>
        <c:noMultiLvlLbl val="0"/>
      </c:catAx>
      <c:valAx>
        <c:axId val="1120828464"/>
        <c:scaling>
          <c:orientation val="minMax"/>
        </c:scaling>
        <c:delete val="1"/>
        <c:axPos val="l"/>
        <c:majorTickMark val="none"/>
        <c:minorTickMark val="none"/>
        <c:tickLblPos val="nextTo"/>
        <c:crossAx val="112082507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17AEF-33C8-7B44-8F43-017B7E20E07C}" type="datetimeFigureOut">
              <a:rPr lang="en-US" smtClean="0"/>
              <a:t>7/11/18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6F43E-65B3-6E47-A3C9-A90EDD67B19A}" type="slidenum">
              <a:rPr lang="en-US" smtClean="0"/>
              <a:t>‹#›</a:t>
            </a:fld>
            <a:endParaRPr lang="en-US"/>
          </a:p>
        </p:txBody>
      </p:sp>
    </p:spTree>
    <p:extLst>
      <p:ext uri="{BB962C8B-B14F-4D97-AF65-F5344CB8AC3E}">
        <p14:creationId xmlns:p14="http://schemas.microsoft.com/office/powerpoint/2010/main" val="618984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C6F43E-65B3-6E47-A3C9-A90EDD67B19A}" type="slidenum">
              <a:rPr lang="en-US" smtClean="0"/>
              <a:t>1</a:t>
            </a:fld>
            <a:endParaRPr lang="en-US"/>
          </a:p>
        </p:txBody>
      </p:sp>
    </p:spTree>
    <p:extLst>
      <p:ext uri="{BB962C8B-B14F-4D97-AF65-F5344CB8AC3E}">
        <p14:creationId xmlns:p14="http://schemas.microsoft.com/office/powerpoint/2010/main" val="1660177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06D6EA6-C2F0-6E45-92F0-217551AE5986}" type="slidenum">
              <a:rPr lang="en-US" sz="1200"/>
              <a:pPr/>
              <a:t>26</a:t>
            </a:fld>
            <a:endParaRPr lang="en-US" sz="1200"/>
          </a:p>
        </p:txBody>
      </p:sp>
      <p:sp>
        <p:nvSpPr>
          <p:cNvPr id="65539" name="Rectangle 2"/>
          <p:cNvSpPr>
            <a:spLocks noGrp="1" noRot="1" noChangeAspect="1" noChangeArrowheads="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455974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457B408-F72B-A848-B9C3-6B41C1D271DD}" type="slidenum">
              <a:rPr lang="en-US" sz="1200"/>
              <a:pPr/>
              <a:t>27</a:t>
            </a:fld>
            <a:endParaRPr lang="en-US" sz="1200"/>
          </a:p>
        </p:txBody>
      </p:sp>
      <p:sp>
        <p:nvSpPr>
          <p:cNvPr id="55299" name="Rectangle 2"/>
          <p:cNvSpPr>
            <a:spLocks noGrp="1" noRot="1" noChangeAspect="1" noChangeArrowheads="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648916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06D6EA6-C2F0-6E45-92F0-217551AE5986}" type="slidenum">
              <a:rPr lang="en-US" sz="1200"/>
              <a:pPr/>
              <a:t>28</a:t>
            </a:fld>
            <a:endParaRPr lang="en-US" sz="1200"/>
          </a:p>
        </p:txBody>
      </p:sp>
      <p:sp>
        <p:nvSpPr>
          <p:cNvPr id="65539" name="Rectangle 2"/>
          <p:cNvSpPr>
            <a:spLocks noGrp="1" noRot="1" noChangeAspect="1" noChangeArrowheads="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432607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457B408-F72B-A848-B9C3-6B41C1D271DD}" type="slidenum">
              <a:rPr lang="en-US" sz="1200"/>
              <a:pPr/>
              <a:t>29</a:t>
            </a:fld>
            <a:endParaRPr lang="en-US" sz="1200"/>
          </a:p>
        </p:txBody>
      </p:sp>
      <p:sp>
        <p:nvSpPr>
          <p:cNvPr id="55299" name="Rectangle 2"/>
          <p:cNvSpPr>
            <a:spLocks noGrp="1" noRot="1" noChangeAspect="1" noChangeArrowheads="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797528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06D6EA6-C2F0-6E45-92F0-217551AE5986}" type="slidenum">
              <a:rPr lang="en-US" sz="1200"/>
              <a:pPr/>
              <a:t>30</a:t>
            </a:fld>
            <a:endParaRPr lang="en-US" sz="1200"/>
          </a:p>
        </p:txBody>
      </p:sp>
      <p:sp>
        <p:nvSpPr>
          <p:cNvPr id="65539" name="Rectangle 2"/>
          <p:cNvSpPr>
            <a:spLocks noGrp="1" noRot="1" noChangeAspect="1" noChangeArrowheads="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515105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06D6EA6-C2F0-6E45-92F0-217551AE5986}" type="slidenum">
              <a:rPr lang="en-US" sz="1200"/>
              <a:pPr/>
              <a:t>31</a:t>
            </a:fld>
            <a:endParaRPr lang="en-US" sz="1200"/>
          </a:p>
        </p:txBody>
      </p:sp>
      <p:sp>
        <p:nvSpPr>
          <p:cNvPr id="65539" name="Rectangle 2"/>
          <p:cNvSpPr>
            <a:spLocks noGrp="1" noRot="1" noChangeAspect="1" noChangeArrowheads="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649421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A219B8-3F4B-CC46-A1CA-448B155D7A93}" type="slidenum">
              <a:rPr lang="en-US" sz="1200"/>
              <a:pPr/>
              <a:t>33</a:t>
            </a:fld>
            <a:endParaRPr lang="en-US" sz="1200"/>
          </a:p>
        </p:txBody>
      </p:sp>
      <p:sp>
        <p:nvSpPr>
          <p:cNvPr id="68611" name="Rectangle 2"/>
          <p:cNvSpPr>
            <a:spLocks noGrp="1" noRot="1" noChangeAspect="1" noChangeArrowheads="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032995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A219B8-3F4B-CC46-A1CA-448B155D7A93}" type="slidenum">
              <a:rPr lang="en-US" sz="1200"/>
              <a:pPr/>
              <a:t>34</a:t>
            </a:fld>
            <a:endParaRPr lang="en-US" sz="1200"/>
          </a:p>
        </p:txBody>
      </p:sp>
      <p:sp>
        <p:nvSpPr>
          <p:cNvPr id="68611" name="Rectangle 2"/>
          <p:cNvSpPr>
            <a:spLocks noGrp="1" noRot="1" noChangeAspect="1" noChangeArrowheads="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62043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A219B8-3F4B-CC46-A1CA-448B155D7A93}" type="slidenum">
              <a:rPr lang="en-US" sz="1200"/>
              <a:pPr/>
              <a:t>35</a:t>
            </a:fld>
            <a:endParaRPr lang="en-US" sz="1200"/>
          </a:p>
        </p:txBody>
      </p:sp>
      <p:sp>
        <p:nvSpPr>
          <p:cNvPr id="68611" name="Rectangle 2"/>
          <p:cNvSpPr>
            <a:spLocks noGrp="1" noRot="1" noChangeAspect="1" noChangeArrowheads="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060951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A219B8-3F4B-CC46-A1CA-448B155D7A93}" type="slidenum">
              <a:rPr lang="en-US" sz="1200"/>
              <a:pPr/>
              <a:t>36</a:t>
            </a:fld>
            <a:endParaRPr lang="en-US" sz="1200"/>
          </a:p>
        </p:txBody>
      </p:sp>
      <p:sp>
        <p:nvSpPr>
          <p:cNvPr id="68611" name="Rectangle 2"/>
          <p:cNvSpPr>
            <a:spLocks noGrp="1" noRot="1" noChangeAspect="1" noChangeArrowheads="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872795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62B6B4A7-6946-894D-9CBD-57874371C13E}" type="slidenum">
              <a:rPr lang="en-US" sz="1200"/>
              <a:pPr/>
              <a:t>11</a:t>
            </a:fld>
            <a:endParaRPr lang="en-US" sz="1200"/>
          </a:p>
        </p:txBody>
      </p:sp>
      <p:sp>
        <p:nvSpPr>
          <p:cNvPr id="101378" name="Rectangle 2"/>
          <p:cNvSpPr>
            <a:spLocks noGrp="1" noRot="1" noChangeAspect="1" noChangeArrowheads="1"/>
          </p:cNvSpPr>
          <p:nvPr>
            <p:ph type="sldImg"/>
          </p:nvPr>
        </p:nvSpPr>
        <p:spPr>
          <a:solidFill>
            <a:srgbClr val="FFFFFF"/>
          </a:solidFill>
          <a:ln/>
        </p:spPr>
      </p:sp>
      <p:sp>
        <p:nvSpPr>
          <p:cNvPr id="10137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858999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A219B8-3F4B-CC46-A1CA-448B155D7A93}" type="slidenum">
              <a:rPr lang="en-US" sz="1200"/>
              <a:pPr/>
              <a:t>37</a:t>
            </a:fld>
            <a:endParaRPr lang="en-US" sz="1200"/>
          </a:p>
        </p:txBody>
      </p:sp>
      <p:sp>
        <p:nvSpPr>
          <p:cNvPr id="68611" name="Rectangle 2"/>
          <p:cNvSpPr>
            <a:spLocks noGrp="1" noRot="1" noChangeAspect="1" noChangeArrowheads="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551856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CD42373-7A71-EC4E-981F-8AFBCAB65AA0}" type="slidenum">
              <a:rPr lang="en-US" sz="1200"/>
              <a:pPr/>
              <a:t>40</a:t>
            </a:fld>
            <a:endParaRPr lang="en-US" sz="1200"/>
          </a:p>
        </p:txBody>
      </p:sp>
      <p:sp>
        <p:nvSpPr>
          <p:cNvPr id="72707" name="Rectangle 2"/>
          <p:cNvSpPr>
            <a:spLocks noGrp="1" noRot="1" noChangeAspect="1" noChangeArrowheads="1"/>
          </p:cNvSpPr>
          <p:nvPr>
            <p:ph type="sldImg"/>
          </p:nvPr>
        </p:nvSpPr>
        <p:spPr>
          <a:solidFill>
            <a:srgbClr val="FFFFFF"/>
          </a:solidFill>
          <a:ln/>
        </p:spPr>
      </p:sp>
      <p:sp>
        <p:nvSpPr>
          <p:cNvPr id="7270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527662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CD42373-7A71-EC4E-981F-8AFBCAB65AA0}" type="slidenum">
              <a:rPr lang="en-US" sz="1200"/>
              <a:pPr/>
              <a:t>45</a:t>
            </a:fld>
            <a:endParaRPr lang="en-US" sz="1200"/>
          </a:p>
        </p:txBody>
      </p:sp>
      <p:sp>
        <p:nvSpPr>
          <p:cNvPr id="72707" name="Rectangle 2"/>
          <p:cNvSpPr>
            <a:spLocks noGrp="1" noRot="1" noChangeAspect="1" noChangeArrowheads="1"/>
          </p:cNvSpPr>
          <p:nvPr>
            <p:ph type="sldImg"/>
          </p:nvPr>
        </p:nvSpPr>
        <p:spPr>
          <a:solidFill>
            <a:srgbClr val="FFFFFF"/>
          </a:solidFill>
          <a:ln/>
        </p:spPr>
      </p:sp>
      <p:sp>
        <p:nvSpPr>
          <p:cNvPr id="7270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073392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68C93AB-C0B6-3043-80F4-1BE69AA2F41B}" type="slidenum">
              <a:rPr lang="en-US" sz="1200"/>
              <a:pPr/>
              <a:t>51</a:t>
            </a:fld>
            <a:endParaRPr lang="en-US" sz="1200"/>
          </a:p>
        </p:txBody>
      </p:sp>
      <p:sp>
        <p:nvSpPr>
          <p:cNvPr id="74755" name="Rectangle 2"/>
          <p:cNvSpPr>
            <a:spLocks noGrp="1" noRot="1" noChangeAspect="1" noChangeArrowheads="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635176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79924544-0F8F-194F-9CC9-27314CEA855D}" type="slidenum">
              <a:rPr lang="en-US" sz="1200"/>
              <a:pPr/>
              <a:t>52</a:t>
            </a:fld>
            <a:endParaRPr lang="en-US" sz="1200"/>
          </a:p>
        </p:txBody>
      </p:sp>
      <p:sp>
        <p:nvSpPr>
          <p:cNvPr id="76803" name="Rectangle 2"/>
          <p:cNvSpPr>
            <a:spLocks noGrp="1" noRot="1" noChangeAspect="1" noChangeArrowheads="1"/>
          </p:cNvSpPr>
          <p:nvPr>
            <p:ph type="sldImg"/>
          </p:nvPr>
        </p:nvSpPr>
        <p:spPr>
          <a:solidFill>
            <a:srgbClr val="FFFFFF"/>
          </a:solidFill>
          <a:ln/>
        </p:spPr>
      </p:sp>
      <p:sp>
        <p:nvSpPr>
          <p:cNvPr id="7680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3656763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264153F9-134F-4541-B57B-680F642BEBA0}" type="slidenum">
              <a:rPr lang="en-US" sz="1200"/>
              <a:pPr/>
              <a:t>60</a:t>
            </a:fld>
            <a:endParaRPr lang="en-US" sz="1200"/>
          </a:p>
        </p:txBody>
      </p:sp>
      <p:sp>
        <p:nvSpPr>
          <p:cNvPr id="82947" name="Rectangle 2"/>
          <p:cNvSpPr>
            <a:spLocks noGrp="1" noRot="1" noChangeAspect="1" noChangeArrowheads="1"/>
          </p:cNvSpPr>
          <p:nvPr>
            <p:ph type="sldImg"/>
          </p:nvPr>
        </p:nvSpPr>
        <p:spPr>
          <a:solidFill>
            <a:srgbClr val="FFFFFF"/>
          </a:solidFill>
          <a:ln/>
        </p:spPr>
      </p:sp>
      <p:sp>
        <p:nvSpPr>
          <p:cNvPr id="8294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667721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3CDD25F-C633-E742-8D9D-9360003B3912}" type="slidenum">
              <a:rPr lang="en-US" sz="1200"/>
              <a:pPr/>
              <a:t>62</a:t>
            </a:fld>
            <a:endParaRPr lang="en-US" sz="1200"/>
          </a:p>
        </p:txBody>
      </p:sp>
      <p:sp>
        <p:nvSpPr>
          <p:cNvPr id="86019" name="Rectangle 2"/>
          <p:cNvSpPr>
            <a:spLocks noGrp="1" noRot="1" noChangeAspect="1" noChangeArrowheads="1"/>
          </p:cNvSpPr>
          <p:nvPr>
            <p:ph type="sldImg"/>
          </p:nvPr>
        </p:nvSpPr>
        <p:spPr>
          <a:solidFill>
            <a:srgbClr val="FFFFFF"/>
          </a:solidFill>
          <a:ln/>
        </p:spPr>
      </p:sp>
      <p:sp>
        <p:nvSpPr>
          <p:cNvPr id="8602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545227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88E650B0-0548-8E48-8BC8-9E743495D046}" type="slidenum">
              <a:rPr lang="en-US" sz="1200"/>
              <a:pPr/>
              <a:t>63</a:t>
            </a:fld>
            <a:endParaRPr lang="en-US" sz="1200"/>
          </a:p>
        </p:txBody>
      </p:sp>
      <p:sp>
        <p:nvSpPr>
          <p:cNvPr id="88067" name="Rectangle 2"/>
          <p:cNvSpPr>
            <a:spLocks noGrp="1" noRot="1" noChangeAspect="1" noChangeArrowheads="1"/>
          </p:cNvSpPr>
          <p:nvPr>
            <p:ph type="sldImg"/>
          </p:nvPr>
        </p:nvSpPr>
        <p:spPr>
          <a:solidFill>
            <a:srgbClr val="FFFFFF"/>
          </a:solidFill>
          <a:ln/>
        </p:spPr>
      </p:sp>
      <p:sp>
        <p:nvSpPr>
          <p:cNvPr id="8806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452510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83A8FE8-A47D-A74F-A8D9-77D135D61475}" type="slidenum">
              <a:rPr lang="en-US" sz="1200"/>
              <a:pPr/>
              <a:t>16</a:t>
            </a:fld>
            <a:endParaRPr lang="en-US" sz="1200"/>
          </a:p>
        </p:txBody>
      </p:sp>
      <p:sp>
        <p:nvSpPr>
          <p:cNvPr id="53251" name="Rectangle 2"/>
          <p:cNvSpPr>
            <a:spLocks noGrp="1" noRot="1" noChangeAspect="1" noChangeArrowheads="1"/>
          </p:cNvSpPr>
          <p:nvPr>
            <p:ph type="sldImg"/>
          </p:nvPr>
        </p:nvSpPr>
        <p:spPr>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26116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457B408-F72B-A848-B9C3-6B41C1D271DD}" type="slidenum">
              <a:rPr lang="en-US" sz="1200"/>
              <a:pPr/>
              <a:t>17</a:t>
            </a:fld>
            <a:endParaRPr lang="en-US" sz="1200"/>
          </a:p>
        </p:txBody>
      </p:sp>
      <p:sp>
        <p:nvSpPr>
          <p:cNvPr id="55299" name="Rectangle 2"/>
          <p:cNvSpPr>
            <a:spLocks noGrp="1" noRot="1" noChangeAspect="1" noChangeArrowheads="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452353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77F3CF7-49E0-514C-AA43-8131F7B9767C}" type="slidenum">
              <a:rPr lang="en-US" sz="1200"/>
              <a:pPr/>
              <a:t>18</a:t>
            </a:fld>
            <a:endParaRPr lang="en-US" sz="1200"/>
          </a:p>
        </p:txBody>
      </p:sp>
      <p:sp>
        <p:nvSpPr>
          <p:cNvPr id="57347" name="Rectangle 2"/>
          <p:cNvSpPr>
            <a:spLocks noGrp="1" noRot="1" noChangeAspect="1" noChangeArrowheads="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07082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10132F0-BF80-2F46-AC03-E8B9008D9D28}" type="slidenum">
              <a:rPr lang="en-US" sz="1200"/>
              <a:pPr/>
              <a:t>19</a:t>
            </a:fld>
            <a:endParaRPr lang="en-US" sz="1200"/>
          </a:p>
        </p:txBody>
      </p:sp>
      <p:sp>
        <p:nvSpPr>
          <p:cNvPr id="59395" name="Rectangle 2"/>
          <p:cNvSpPr>
            <a:spLocks noGrp="1" noRot="1" noChangeAspect="1" noChangeArrowheads="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853557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393E016-EDB3-3649-BFBB-82CA1FAFC7FD}" type="slidenum">
              <a:rPr lang="en-US" sz="1200"/>
              <a:pPr/>
              <a:t>20</a:t>
            </a:fld>
            <a:endParaRPr lang="en-US" sz="1200"/>
          </a:p>
        </p:txBody>
      </p:sp>
      <p:sp>
        <p:nvSpPr>
          <p:cNvPr id="61443" name="Rectangle 2"/>
          <p:cNvSpPr>
            <a:spLocks noGrp="1" noRot="1" noChangeAspect="1" noChangeArrowheads="1"/>
          </p:cNvSpPr>
          <p:nvPr>
            <p:ph type="sldImg"/>
          </p:nvPr>
        </p:nvSpPr>
        <p:spPr>
          <a:solidFill>
            <a:srgbClr val="FFFFFF"/>
          </a:solidFill>
          <a:ln/>
        </p:spPr>
      </p:sp>
      <p:sp>
        <p:nvSpPr>
          <p:cNvPr id="614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585608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10132F0-BF80-2F46-AC03-E8B9008D9D28}" type="slidenum">
              <a:rPr lang="en-US" sz="1200"/>
              <a:pPr/>
              <a:t>21</a:t>
            </a:fld>
            <a:endParaRPr lang="en-US" sz="1200"/>
          </a:p>
        </p:txBody>
      </p:sp>
      <p:sp>
        <p:nvSpPr>
          <p:cNvPr id="59395" name="Rectangle 2"/>
          <p:cNvSpPr>
            <a:spLocks noGrp="1" noRot="1" noChangeAspect="1" noChangeArrowheads="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99265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10132F0-BF80-2F46-AC03-E8B9008D9D28}" type="slidenum">
              <a:rPr lang="en-US" sz="1200"/>
              <a:pPr/>
              <a:t>22</a:t>
            </a:fld>
            <a:endParaRPr lang="en-US" sz="1200"/>
          </a:p>
        </p:txBody>
      </p:sp>
      <p:sp>
        <p:nvSpPr>
          <p:cNvPr id="59395" name="Rectangle 2"/>
          <p:cNvSpPr>
            <a:spLocks noGrp="1" noRot="1" noChangeAspect="1" noChangeArrowheads="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31978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B097406-7931-C04E-A3D9-9CEBA16D3E2E}" type="datetime1">
              <a:rPr lang="en-US" smtClean="0"/>
              <a:t>7/11/18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2372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26590D-3E65-6A42-8FFB-A700AA017754}" type="datetime1">
              <a:rPr lang="en-US" smtClean="0"/>
              <a:t>7/11/18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52393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3858CA-6BFB-9A4A-950A-C0CE52E162E2}" type="datetime1">
              <a:rPr lang="en-US" smtClean="0"/>
              <a:t>7/11/18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4686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484EA-28BB-BF42-A5D3-93613B23F2C4}" type="datetime1">
              <a:rPr lang="en-US" smtClean="0"/>
              <a:t>7/11/18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70351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E7256E-A882-EF47-9D35-38E18EB0BA26}" type="datetime1">
              <a:rPr lang="en-US" smtClean="0"/>
              <a:t>7/11/18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25897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C313F9-68F8-2B46-B76C-36A874F0914C}" type="datetime1">
              <a:rPr lang="en-US" smtClean="0"/>
              <a:t>7/11/18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457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4C69BD-4454-BB4F-A9D8-5484673E3417}" type="datetime1">
              <a:rPr lang="en-US" smtClean="0"/>
              <a:t>7/11/18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0101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E44BCA-3866-8A44-8582-BBAE16A5DACE}" type="datetime1">
              <a:rPr lang="en-US" smtClean="0"/>
              <a:t>7/11/18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12049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2096D-B2AB-C846-A3E7-1B72BFAF25D9}" type="datetime1">
              <a:rPr lang="en-US" smtClean="0"/>
              <a:t>7/11/18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7673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EE6517-B0A7-5A46-A900-5F69FBA2C9BF}" type="datetime1">
              <a:rPr lang="en-US" smtClean="0"/>
              <a:t>7/11/18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5925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33BE65-409F-CF45-8A4A-815CC7815966}" type="datetime1">
              <a:rPr lang="en-US" smtClean="0"/>
              <a:t>7/11/18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83887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kern="1200">
                <a:solidFill>
                  <a:schemeClr val="tx1">
                    <a:tint val="75000"/>
                  </a:schemeClr>
                </a:solidFill>
                <a:latin typeface="Times"/>
              </a:defRPr>
            </a:lvl1pPr>
          </a:lstStyle>
          <a:p>
            <a:fld id="{06620143-C468-FC45-8FA8-5C020FC87625}" type="datetime1">
              <a:rPr lang="en-US" smtClean="0"/>
              <a:t>7/11/18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kern="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kern="1200">
                <a:solidFill>
                  <a:schemeClr val="tx1">
                    <a:tint val="75000"/>
                  </a:schemeClr>
                </a:solidFill>
                <a:latin typeface="Times"/>
              </a:defRPr>
            </a:lvl1pPr>
          </a:lstStyle>
          <a:p>
            <a:fld id="{5956812E-8CF6-4042-9C95-AEEB181240A3}" type="slidenum">
              <a:rPr lang="en-US" smtClean="0"/>
              <a:t>‹#›</a:t>
            </a:fld>
            <a:endParaRPr lang="en-US"/>
          </a:p>
        </p:txBody>
      </p:sp>
    </p:spTree>
    <p:extLst>
      <p:ext uri="{BB962C8B-B14F-4D97-AF65-F5344CB8AC3E}">
        <p14:creationId xmlns:p14="http://schemas.microsoft.com/office/powerpoint/2010/main" val="83767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Comparing Group Means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89349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6" name="Group 5"/>
          <p:cNvGrpSpPr/>
          <p:nvPr/>
        </p:nvGrpSpPr>
        <p:grpSpPr>
          <a:xfrm>
            <a:off x="5915457" y="1125150"/>
            <a:ext cx="3170809" cy="568539"/>
            <a:chOff x="5915457" y="1688886"/>
            <a:chExt cx="3170809" cy="568539"/>
          </a:xfrm>
        </p:grpSpPr>
        <p:sp>
          <p:nvSpPr>
            <p:cNvPr id="22" name="Text Box 9"/>
            <p:cNvSpPr txBox="1">
              <a:spLocks noChangeArrowheads="1"/>
            </p:cNvSpPr>
            <p:nvPr/>
          </p:nvSpPr>
          <p:spPr bwMode="auto">
            <a:xfrm>
              <a:off x="7167151" y="1688886"/>
              <a:ext cx="191911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Posttest Mean</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1516565" y="1052068"/>
            <a:ext cx="2979235" cy="641621"/>
            <a:chOff x="1516565" y="1052068"/>
            <a:chExt cx="2979235" cy="641621"/>
          </a:xfrm>
        </p:grpSpPr>
        <p:sp>
          <p:nvSpPr>
            <p:cNvPr id="25" name="Text Box 9"/>
            <p:cNvSpPr txBox="1">
              <a:spLocks noChangeArrowheads="1"/>
            </p:cNvSpPr>
            <p:nvPr/>
          </p:nvSpPr>
          <p:spPr bwMode="auto">
            <a:xfrm>
              <a:off x="1516565" y="1052068"/>
              <a:ext cx="179889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 name="TextBox 7"/>
          <p:cNvSpPr txBox="1"/>
          <p:nvPr/>
        </p:nvSpPr>
        <p:spPr>
          <a:xfrm>
            <a:off x="609600" y="5247734"/>
            <a:ext cx="8112875" cy="1200329"/>
          </a:xfrm>
          <a:prstGeom prst="rect">
            <a:avLst/>
          </a:prstGeom>
          <a:noFill/>
        </p:spPr>
        <p:txBody>
          <a:bodyPr wrap="square" rtlCol="0">
            <a:spAutoFit/>
          </a:bodyPr>
          <a:lstStyle/>
          <a:p>
            <a:r>
              <a:rPr lang="en-US" dirty="0"/>
              <a:t>Determining that the second group was likely to have come from a different population begs the question of what explains that the two populations are different.</a:t>
            </a:r>
          </a:p>
          <a:p>
            <a:endParaRPr lang="en-US" dirty="0"/>
          </a:p>
          <a:p>
            <a:pPr algn="ctr"/>
            <a:r>
              <a:rPr lang="en-US" i="1" dirty="0"/>
              <a:t>The Independent Variable</a:t>
            </a:r>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4"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Statistical Significance</a:t>
            </a:r>
          </a:p>
        </p:txBody>
      </p:sp>
      <p:sp>
        <p:nvSpPr>
          <p:cNvPr id="21" name="Freeform 20"/>
          <p:cNvSpPr/>
          <p:nvPr/>
        </p:nvSpPr>
        <p:spPr>
          <a:xfrm>
            <a:off x="2582838" y="2014797"/>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10</a:t>
            </a:fld>
            <a:endParaRPr lang="en-US"/>
          </a:p>
        </p:txBody>
      </p:sp>
    </p:spTree>
    <p:extLst>
      <p:ext uri="{BB962C8B-B14F-4D97-AF65-F5344CB8AC3E}">
        <p14:creationId xmlns:p14="http://schemas.microsoft.com/office/powerpoint/2010/main" val="1038007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Excel Example</a:t>
            </a:r>
          </a:p>
        </p:txBody>
      </p:sp>
      <p:sp>
        <p:nvSpPr>
          <p:cNvPr id="100354" name="Text Box 3"/>
          <p:cNvSpPr txBox="1">
            <a:spLocks noChangeArrowheads="1"/>
          </p:cNvSpPr>
          <p:nvPr/>
        </p:nvSpPr>
        <p:spPr bwMode="auto">
          <a:xfrm>
            <a:off x="855663" y="2100263"/>
            <a:ext cx="6789038"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On the course resource site download:</a:t>
            </a:r>
          </a:p>
          <a:p>
            <a:endParaRPr lang="en-US" dirty="0"/>
          </a:p>
          <a:p>
            <a:r>
              <a:rPr lang="en-US" dirty="0"/>
              <a:t>Excel Files: Area Test</a:t>
            </a:r>
          </a:p>
          <a:p>
            <a:endParaRPr lang="en-US" dirty="0"/>
          </a:p>
          <a:p>
            <a:r>
              <a:rPr lang="en-US" dirty="0"/>
              <a:t>Compare the pre and post scores using a Paired </a:t>
            </a:r>
            <a:r>
              <a:rPr lang="en-US" i="1" dirty="0"/>
              <a:t>t</a:t>
            </a:r>
            <a:r>
              <a:rPr lang="en-US" dirty="0"/>
              <a:t>-Test</a:t>
            </a:r>
          </a:p>
        </p:txBody>
      </p:sp>
      <p:sp>
        <p:nvSpPr>
          <p:cNvPr id="2" name="Slide Number Placeholder 1"/>
          <p:cNvSpPr>
            <a:spLocks noGrp="1"/>
          </p:cNvSpPr>
          <p:nvPr>
            <p:ph type="sldNum" sz="quarter" idx="12"/>
          </p:nvPr>
        </p:nvSpPr>
        <p:spPr/>
        <p:txBody>
          <a:bodyPr/>
          <a:lstStyle/>
          <a:p>
            <a:fld id="{5956812E-8CF6-4042-9C95-AEEB181240A3}" type="slidenum">
              <a:rPr lang="en-US" smtClean="0"/>
              <a:t>11</a:t>
            </a:fld>
            <a:endParaRPr lang="en-US"/>
          </a:p>
        </p:txBody>
      </p:sp>
    </p:spTree>
    <p:extLst>
      <p:ext uri="{BB962C8B-B14F-4D97-AF65-F5344CB8AC3E}">
        <p14:creationId xmlns:p14="http://schemas.microsoft.com/office/powerpoint/2010/main" val="160537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6" name="Group 5"/>
          <p:cNvGrpSpPr/>
          <p:nvPr/>
        </p:nvGrpSpPr>
        <p:grpSpPr>
          <a:xfrm>
            <a:off x="5915457" y="1125150"/>
            <a:ext cx="3170809" cy="830997"/>
            <a:chOff x="5915457" y="1688886"/>
            <a:chExt cx="3170809" cy="830997"/>
          </a:xfrm>
        </p:grpSpPr>
        <p:sp>
          <p:nvSpPr>
            <p:cNvPr id="22" name="Text Box 9"/>
            <p:cNvSpPr txBox="1">
              <a:spLocks noChangeArrowheads="1"/>
            </p:cNvSpPr>
            <p:nvPr/>
          </p:nvSpPr>
          <p:spPr bwMode="auto">
            <a:xfrm>
              <a:off x="7167151" y="1688886"/>
              <a:ext cx="191911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Posttest Mean</a:t>
              </a:r>
              <a:br>
                <a:rPr lang="en-US" dirty="0"/>
              </a:br>
              <a:r>
                <a:rPr lang="en-US" dirty="0"/>
                <a:t>(82.61)</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1516565" y="1052068"/>
            <a:ext cx="2979235" cy="830997"/>
            <a:chOff x="1516565" y="1052068"/>
            <a:chExt cx="2979235" cy="830997"/>
          </a:xfrm>
        </p:grpSpPr>
        <p:sp>
          <p:nvSpPr>
            <p:cNvPr id="25" name="Text Box 9"/>
            <p:cNvSpPr txBox="1">
              <a:spLocks noChangeArrowheads="1"/>
            </p:cNvSpPr>
            <p:nvPr/>
          </p:nvSpPr>
          <p:spPr bwMode="auto">
            <a:xfrm>
              <a:off x="1516565" y="1052068"/>
              <a:ext cx="179889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br>
                <a:rPr lang="en-US" dirty="0"/>
              </a:br>
              <a:r>
                <a:rPr lang="en-US" dirty="0"/>
                <a:t>(74.61)</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 name="TextBox 7"/>
          <p:cNvSpPr txBox="1"/>
          <p:nvPr/>
        </p:nvSpPr>
        <p:spPr>
          <a:xfrm>
            <a:off x="609600" y="5247734"/>
            <a:ext cx="8112875" cy="1200329"/>
          </a:xfrm>
          <a:prstGeom prst="rect">
            <a:avLst/>
          </a:prstGeom>
          <a:noFill/>
        </p:spPr>
        <p:txBody>
          <a:bodyPr wrap="square" rtlCol="0">
            <a:spAutoFit/>
          </a:bodyPr>
          <a:lstStyle/>
          <a:p>
            <a:r>
              <a:rPr lang="en-US" dirty="0"/>
              <a:t>Since the second mean is likely to appear in the sampling distribution of the first mean less than 5% of the time we say the second mean comes from a different population than the first mean</a:t>
            </a:r>
            <a:r>
              <a:rPr lang="en-US" i="1" dirty="0"/>
              <a:t>. We surmise that is because of the independent variable—being taught the curriculum.</a:t>
            </a:r>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4"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Comparing Group Means</a:t>
            </a:r>
          </a:p>
        </p:txBody>
      </p:sp>
      <p:grpSp>
        <p:nvGrpSpPr>
          <p:cNvPr id="9" name="Group 8"/>
          <p:cNvGrpSpPr/>
          <p:nvPr/>
        </p:nvGrpSpPr>
        <p:grpSpPr>
          <a:xfrm>
            <a:off x="5771302" y="2603369"/>
            <a:ext cx="3083051" cy="2251833"/>
            <a:chOff x="5771302" y="2603369"/>
            <a:chExt cx="3083051" cy="2251833"/>
          </a:xfrm>
        </p:grpSpPr>
        <p:sp>
          <p:nvSpPr>
            <p:cNvPr id="5" name="Freeform 4"/>
            <p:cNvSpPr/>
            <p:nvPr/>
          </p:nvSpPr>
          <p:spPr>
            <a:xfrm>
              <a:off x="5771302" y="4309616"/>
              <a:ext cx="1828412" cy="545586"/>
            </a:xfrm>
            <a:custGeom>
              <a:avLst/>
              <a:gdLst>
                <a:gd name="connsiteX0" fmla="*/ 0 w 1814804"/>
                <a:gd name="connsiteY0" fmla="*/ 0 h 541050"/>
                <a:gd name="connsiteX1" fmla="*/ 116478 w 1814804"/>
                <a:gd name="connsiteY1" fmla="*/ 97689 h 541050"/>
                <a:gd name="connsiteX2" fmla="*/ 225441 w 1814804"/>
                <a:gd name="connsiteY2" fmla="*/ 176592 h 541050"/>
                <a:gd name="connsiteX3" fmla="*/ 368221 w 1814804"/>
                <a:gd name="connsiteY3" fmla="*/ 240466 h 541050"/>
                <a:gd name="connsiteX4" fmla="*/ 511000 w 1814804"/>
                <a:gd name="connsiteY4" fmla="*/ 285554 h 541050"/>
                <a:gd name="connsiteX5" fmla="*/ 661295 w 1814804"/>
                <a:gd name="connsiteY5" fmla="*/ 323127 h 541050"/>
                <a:gd name="connsiteX6" fmla="*/ 852920 w 1814804"/>
                <a:gd name="connsiteY6" fmla="*/ 360700 h 541050"/>
                <a:gd name="connsiteX7" fmla="*/ 1040788 w 1814804"/>
                <a:gd name="connsiteY7" fmla="*/ 375729 h 541050"/>
                <a:gd name="connsiteX8" fmla="*/ 1213626 w 1814804"/>
                <a:gd name="connsiteY8" fmla="*/ 390758 h 541050"/>
                <a:gd name="connsiteX9" fmla="*/ 1412766 w 1814804"/>
                <a:gd name="connsiteY9" fmla="*/ 398273 h 541050"/>
                <a:gd name="connsiteX10" fmla="*/ 1570575 w 1814804"/>
                <a:gd name="connsiteY10" fmla="*/ 402030 h 541050"/>
                <a:gd name="connsiteX11" fmla="*/ 1709597 w 1814804"/>
                <a:gd name="connsiteY11" fmla="*/ 402030 h 541050"/>
                <a:gd name="connsiteX12" fmla="*/ 1807289 w 1814804"/>
                <a:gd name="connsiteY12" fmla="*/ 394515 h 541050"/>
                <a:gd name="connsiteX13" fmla="*/ 1814804 w 1814804"/>
                <a:gd name="connsiteY13" fmla="*/ 541050 h 541050"/>
                <a:gd name="connsiteX14" fmla="*/ 0 w 1814804"/>
                <a:gd name="connsiteY14" fmla="*/ 541050 h 541050"/>
                <a:gd name="connsiteX15" fmla="*/ 0 w 1814804"/>
                <a:gd name="connsiteY15" fmla="*/ 541050 h 541050"/>
                <a:gd name="connsiteX0" fmla="*/ 0 w 1825431"/>
                <a:gd name="connsiteY0" fmla="*/ 0 h 541050"/>
                <a:gd name="connsiteX1" fmla="*/ 116478 w 1825431"/>
                <a:gd name="connsiteY1" fmla="*/ 97689 h 541050"/>
                <a:gd name="connsiteX2" fmla="*/ 225441 w 1825431"/>
                <a:gd name="connsiteY2" fmla="*/ 176592 h 541050"/>
                <a:gd name="connsiteX3" fmla="*/ 368221 w 1825431"/>
                <a:gd name="connsiteY3" fmla="*/ 240466 h 541050"/>
                <a:gd name="connsiteX4" fmla="*/ 511000 w 1825431"/>
                <a:gd name="connsiteY4" fmla="*/ 285554 h 541050"/>
                <a:gd name="connsiteX5" fmla="*/ 661295 w 1825431"/>
                <a:gd name="connsiteY5" fmla="*/ 323127 h 541050"/>
                <a:gd name="connsiteX6" fmla="*/ 852920 w 1825431"/>
                <a:gd name="connsiteY6" fmla="*/ 360700 h 541050"/>
                <a:gd name="connsiteX7" fmla="*/ 1040788 w 1825431"/>
                <a:gd name="connsiteY7" fmla="*/ 375729 h 541050"/>
                <a:gd name="connsiteX8" fmla="*/ 1213626 w 1825431"/>
                <a:gd name="connsiteY8" fmla="*/ 390758 h 541050"/>
                <a:gd name="connsiteX9" fmla="*/ 1412766 w 1825431"/>
                <a:gd name="connsiteY9" fmla="*/ 398273 h 541050"/>
                <a:gd name="connsiteX10" fmla="*/ 1570575 w 1825431"/>
                <a:gd name="connsiteY10" fmla="*/ 402030 h 541050"/>
                <a:gd name="connsiteX11" fmla="*/ 1709597 w 1825431"/>
                <a:gd name="connsiteY11" fmla="*/ 402030 h 541050"/>
                <a:gd name="connsiteX12" fmla="*/ 1825431 w 1825431"/>
                <a:gd name="connsiteY12" fmla="*/ 394515 h 541050"/>
                <a:gd name="connsiteX13" fmla="*/ 1814804 w 1825431"/>
                <a:gd name="connsiteY13" fmla="*/ 541050 h 541050"/>
                <a:gd name="connsiteX14" fmla="*/ 0 w 1825431"/>
                <a:gd name="connsiteY14" fmla="*/ 541050 h 541050"/>
                <a:gd name="connsiteX15" fmla="*/ 0 w 1825431"/>
                <a:gd name="connsiteY15" fmla="*/ 541050 h 541050"/>
                <a:gd name="connsiteX0" fmla="*/ 0 w 1842019"/>
                <a:gd name="connsiteY0" fmla="*/ 0 h 545586"/>
                <a:gd name="connsiteX1" fmla="*/ 116478 w 1842019"/>
                <a:gd name="connsiteY1" fmla="*/ 97689 h 545586"/>
                <a:gd name="connsiteX2" fmla="*/ 225441 w 1842019"/>
                <a:gd name="connsiteY2" fmla="*/ 176592 h 545586"/>
                <a:gd name="connsiteX3" fmla="*/ 368221 w 1842019"/>
                <a:gd name="connsiteY3" fmla="*/ 240466 h 545586"/>
                <a:gd name="connsiteX4" fmla="*/ 511000 w 1842019"/>
                <a:gd name="connsiteY4" fmla="*/ 285554 h 545586"/>
                <a:gd name="connsiteX5" fmla="*/ 661295 w 1842019"/>
                <a:gd name="connsiteY5" fmla="*/ 323127 h 545586"/>
                <a:gd name="connsiteX6" fmla="*/ 852920 w 1842019"/>
                <a:gd name="connsiteY6" fmla="*/ 360700 h 545586"/>
                <a:gd name="connsiteX7" fmla="*/ 1040788 w 1842019"/>
                <a:gd name="connsiteY7" fmla="*/ 375729 h 545586"/>
                <a:gd name="connsiteX8" fmla="*/ 1213626 w 1842019"/>
                <a:gd name="connsiteY8" fmla="*/ 390758 h 545586"/>
                <a:gd name="connsiteX9" fmla="*/ 1412766 w 1842019"/>
                <a:gd name="connsiteY9" fmla="*/ 398273 h 545586"/>
                <a:gd name="connsiteX10" fmla="*/ 1570575 w 1842019"/>
                <a:gd name="connsiteY10" fmla="*/ 402030 h 545586"/>
                <a:gd name="connsiteX11" fmla="*/ 1709597 w 1842019"/>
                <a:gd name="connsiteY11" fmla="*/ 402030 h 545586"/>
                <a:gd name="connsiteX12" fmla="*/ 1825431 w 1842019"/>
                <a:gd name="connsiteY12" fmla="*/ 394515 h 545586"/>
                <a:gd name="connsiteX13" fmla="*/ 1842019 w 1842019"/>
                <a:gd name="connsiteY13" fmla="*/ 545586 h 545586"/>
                <a:gd name="connsiteX14" fmla="*/ 0 w 1842019"/>
                <a:gd name="connsiteY14" fmla="*/ 541050 h 545586"/>
                <a:gd name="connsiteX15" fmla="*/ 0 w 1842019"/>
                <a:gd name="connsiteY15" fmla="*/ 541050 h 545586"/>
                <a:gd name="connsiteX0" fmla="*/ 0 w 1828412"/>
                <a:gd name="connsiteY0" fmla="*/ 0 h 545586"/>
                <a:gd name="connsiteX1" fmla="*/ 116478 w 1828412"/>
                <a:gd name="connsiteY1" fmla="*/ 97689 h 545586"/>
                <a:gd name="connsiteX2" fmla="*/ 225441 w 1828412"/>
                <a:gd name="connsiteY2" fmla="*/ 176592 h 545586"/>
                <a:gd name="connsiteX3" fmla="*/ 368221 w 1828412"/>
                <a:gd name="connsiteY3" fmla="*/ 240466 h 545586"/>
                <a:gd name="connsiteX4" fmla="*/ 511000 w 1828412"/>
                <a:gd name="connsiteY4" fmla="*/ 285554 h 545586"/>
                <a:gd name="connsiteX5" fmla="*/ 661295 w 1828412"/>
                <a:gd name="connsiteY5" fmla="*/ 323127 h 545586"/>
                <a:gd name="connsiteX6" fmla="*/ 852920 w 1828412"/>
                <a:gd name="connsiteY6" fmla="*/ 360700 h 545586"/>
                <a:gd name="connsiteX7" fmla="*/ 1040788 w 1828412"/>
                <a:gd name="connsiteY7" fmla="*/ 375729 h 545586"/>
                <a:gd name="connsiteX8" fmla="*/ 1213626 w 1828412"/>
                <a:gd name="connsiteY8" fmla="*/ 390758 h 545586"/>
                <a:gd name="connsiteX9" fmla="*/ 1412766 w 1828412"/>
                <a:gd name="connsiteY9" fmla="*/ 398273 h 545586"/>
                <a:gd name="connsiteX10" fmla="*/ 1570575 w 1828412"/>
                <a:gd name="connsiteY10" fmla="*/ 402030 h 545586"/>
                <a:gd name="connsiteX11" fmla="*/ 1709597 w 1828412"/>
                <a:gd name="connsiteY11" fmla="*/ 402030 h 545586"/>
                <a:gd name="connsiteX12" fmla="*/ 1825431 w 1828412"/>
                <a:gd name="connsiteY12" fmla="*/ 394515 h 545586"/>
                <a:gd name="connsiteX13" fmla="*/ 1828412 w 1828412"/>
                <a:gd name="connsiteY13" fmla="*/ 545586 h 545586"/>
                <a:gd name="connsiteX14" fmla="*/ 0 w 1828412"/>
                <a:gd name="connsiteY14" fmla="*/ 541050 h 545586"/>
                <a:gd name="connsiteX15" fmla="*/ 0 w 1828412"/>
                <a:gd name="connsiteY15" fmla="*/ 541050 h 5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28412" h="545586">
                  <a:moveTo>
                    <a:pt x="0" y="0"/>
                  </a:moveTo>
                  <a:lnTo>
                    <a:pt x="116478" y="97689"/>
                  </a:lnTo>
                  <a:lnTo>
                    <a:pt x="225441" y="176592"/>
                  </a:lnTo>
                  <a:lnTo>
                    <a:pt x="368221" y="240466"/>
                  </a:lnTo>
                  <a:lnTo>
                    <a:pt x="511000" y="285554"/>
                  </a:lnTo>
                  <a:lnTo>
                    <a:pt x="661295" y="323127"/>
                  </a:lnTo>
                  <a:lnTo>
                    <a:pt x="852920" y="360700"/>
                  </a:lnTo>
                  <a:lnTo>
                    <a:pt x="1040788" y="375729"/>
                  </a:lnTo>
                  <a:lnTo>
                    <a:pt x="1213626" y="390758"/>
                  </a:lnTo>
                  <a:lnTo>
                    <a:pt x="1412766" y="398273"/>
                  </a:lnTo>
                  <a:lnTo>
                    <a:pt x="1570575" y="402030"/>
                  </a:lnTo>
                  <a:lnTo>
                    <a:pt x="1709597" y="402030"/>
                  </a:lnTo>
                  <a:lnTo>
                    <a:pt x="1825431" y="394515"/>
                  </a:lnTo>
                  <a:cubicBezTo>
                    <a:pt x="1826425" y="444872"/>
                    <a:pt x="1827418" y="495229"/>
                    <a:pt x="1828412" y="545586"/>
                  </a:cubicBezTo>
                  <a:lnTo>
                    <a:pt x="0" y="541050"/>
                  </a:lnTo>
                  <a:lnTo>
                    <a:pt x="0" y="54105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 name="TextBox 6"/>
            <p:cNvSpPr txBox="1"/>
            <p:nvPr/>
          </p:nvSpPr>
          <p:spPr>
            <a:xfrm>
              <a:off x="6156758" y="2603369"/>
              <a:ext cx="2697595" cy="2031325"/>
            </a:xfrm>
            <a:prstGeom prst="rect">
              <a:avLst/>
            </a:prstGeom>
            <a:noFill/>
          </p:spPr>
          <p:txBody>
            <a:bodyPr wrap="square" rtlCol="0">
              <a:spAutoFit/>
            </a:bodyPr>
            <a:lstStyle/>
            <a:p>
              <a:r>
                <a:rPr lang="en-US" i="1" dirty="0"/>
                <a:t>p</a:t>
              </a:r>
              <a:r>
                <a:rPr lang="en-US"/>
                <a:t> </a:t>
              </a:r>
              <a:r>
                <a:rPr lang="en-US" dirty="0"/>
                <a:t>= .01</a:t>
              </a:r>
            </a:p>
            <a:p>
              <a:r>
                <a:rPr lang="en-US" dirty="0"/>
                <a:t>The posttest mean would be likely to appear randomly in the sampling distribution of the pretest mean 1% of the time. </a:t>
              </a:r>
            </a:p>
            <a:p>
              <a:endParaRPr lang="en-US" i="1" dirty="0"/>
            </a:p>
          </p:txBody>
        </p:sp>
      </p:grpSp>
      <p:sp>
        <p:nvSpPr>
          <p:cNvPr id="4" name="TextBox 3"/>
          <p:cNvSpPr txBox="1"/>
          <p:nvPr/>
        </p:nvSpPr>
        <p:spPr>
          <a:xfrm>
            <a:off x="312117" y="2652867"/>
            <a:ext cx="2883657" cy="646331"/>
          </a:xfrm>
          <a:prstGeom prst="rect">
            <a:avLst/>
          </a:prstGeom>
          <a:noFill/>
        </p:spPr>
        <p:txBody>
          <a:bodyPr wrap="square" rtlCol="0">
            <a:spAutoFit/>
          </a:bodyPr>
          <a:lstStyle/>
          <a:p>
            <a:r>
              <a:rPr lang="en-US"/>
              <a:t>Sampling distribution of the mean for groups of 36</a:t>
            </a:r>
          </a:p>
        </p:txBody>
      </p:sp>
      <p:sp>
        <p:nvSpPr>
          <p:cNvPr id="21" name="Line 10"/>
          <p:cNvSpPr>
            <a:spLocks noChangeShapeType="1"/>
          </p:cNvSpPr>
          <p:nvPr/>
        </p:nvSpPr>
        <p:spPr bwMode="auto">
          <a:xfrm flipV="1">
            <a:off x="2803570" y="3088640"/>
            <a:ext cx="1057230" cy="799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0" name="Slide Number Placeholder 9"/>
          <p:cNvSpPr>
            <a:spLocks noGrp="1"/>
          </p:cNvSpPr>
          <p:nvPr>
            <p:ph type="sldNum" sz="quarter" idx="12"/>
          </p:nvPr>
        </p:nvSpPr>
        <p:spPr/>
        <p:txBody>
          <a:bodyPr/>
          <a:lstStyle/>
          <a:p>
            <a:fld id="{5956812E-8CF6-4042-9C95-AEEB181240A3}" type="slidenum">
              <a:rPr lang="en-US" smtClean="0"/>
              <a:t>12</a:t>
            </a:fld>
            <a:endParaRPr lang="en-US"/>
          </a:p>
        </p:txBody>
      </p:sp>
    </p:spTree>
    <p:extLst>
      <p:ext uri="{BB962C8B-B14F-4D97-AF65-F5344CB8AC3E}">
        <p14:creationId xmlns:p14="http://schemas.microsoft.com/office/powerpoint/2010/main" val="760064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82" y="186956"/>
            <a:ext cx="8968636" cy="1143000"/>
          </a:xfrm>
        </p:spPr>
        <p:txBody>
          <a:bodyPr>
            <a:normAutofit/>
          </a:bodyPr>
          <a:lstStyle/>
          <a:p>
            <a:r>
              <a:rPr lang="en-US" sz="4000" dirty="0"/>
              <a:t>In the language of hypothesis testing…</a:t>
            </a:r>
          </a:p>
        </p:txBody>
      </p:sp>
      <p:sp>
        <p:nvSpPr>
          <p:cNvPr id="3" name="Content Placeholder 2"/>
          <p:cNvSpPr>
            <a:spLocks noGrp="1"/>
          </p:cNvSpPr>
          <p:nvPr>
            <p:ph idx="1"/>
          </p:nvPr>
        </p:nvSpPr>
        <p:spPr>
          <a:xfrm>
            <a:off x="457200" y="1349680"/>
            <a:ext cx="8229600" cy="6028151"/>
          </a:xfrm>
        </p:spPr>
        <p:txBody>
          <a:bodyPr>
            <a:normAutofit/>
          </a:bodyPr>
          <a:lstStyle/>
          <a:p>
            <a:r>
              <a:rPr lang="en-US" dirty="0"/>
              <a:t>I hypothesize that the students will do better on the posttest (they will learn something).</a:t>
            </a:r>
          </a:p>
          <a:p>
            <a:r>
              <a:rPr lang="en-US" dirty="0"/>
              <a:t>Null hypothesis: there will be no difference between the pretest and the posttest scores.</a:t>
            </a:r>
          </a:p>
          <a:p>
            <a:r>
              <a:rPr lang="en-US" dirty="0"/>
              <a:t>When analyzed, the posttest score is highly unlikely to be a random occurrence.</a:t>
            </a:r>
          </a:p>
          <a:p>
            <a:r>
              <a:rPr lang="en-US" dirty="0"/>
              <a:t>I reject the null hypothesis.</a:t>
            </a:r>
          </a:p>
          <a:p>
            <a:r>
              <a:rPr lang="en-US" dirty="0"/>
              <a:t>The best explanation, for now, for the difference in scores is that the students learned something—my hypothesis.</a:t>
            </a:r>
          </a:p>
        </p:txBody>
      </p:sp>
      <p:sp>
        <p:nvSpPr>
          <p:cNvPr id="4" name="Slide Number Placeholder 3"/>
          <p:cNvSpPr>
            <a:spLocks noGrp="1"/>
          </p:cNvSpPr>
          <p:nvPr>
            <p:ph type="sldNum" sz="quarter" idx="12"/>
          </p:nvPr>
        </p:nvSpPr>
        <p:spPr/>
        <p:txBody>
          <a:bodyPr/>
          <a:lstStyle/>
          <a:p>
            <a:fld id="{5956812E-8CF6-4042-9C95-AEEB181240A3}" type="slidenum">
              <a:rPr lang="en-US" smtClean="0"/>
              <a:t>13</a:t>
            </a:fld>
            <a:endParaRPr lang="en-US"/>
          </a:p>
        </p:txBody>
      </p:sp>
    </p:spTree>
    <p:extLst>
      <p:ext uri="{BB962C8B-B14F-4D97-AF65-F5344CB8AC3E}">
        <p14:creationId xmlns:p14="http://schemas.microsoft.com/office/powerpoint/2010/main" val="114657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Pacific Crest Data</a:t>
            </a:r>
          </a:p>
        </p:txBody>
      </p:sp>
      <p:sp>
        <p:nvSpPr>
          <p:cNvPr id="3" name="Content Placeholder 2"/>
          <p:cNvSpPr>
            <a:spLocks noGrp="1"/>
          </p:cNvSpPr>
          <p:nvPr>
            <p:ph idx="1"/>
          </p:nvPr>
        </p:nvSpPr>
        <p:spPr/>
        <p:txBody>
          <a:bodyPr/>
          <a:lstStyle/>
          <a:p>
            <a:r>
              <a:rPr lang="en-US" dirty="0"/>
              <a:t>Compare the scores of the fall math test by gender.</a:t>
            </a:r>
          </a:p>
          <a:p>
            <a:r>
              <a:rPr lang="en-US" dirty="0"/>
              <a:t>What are the independent and dependent variables?</a:t>
            </a:r>
          </a:p>
          <a:p>
            <a:r>
              <a:rPr lang="en-US" dirty="0"/>
              <a:t>What is the null hypothesis?</a:t>
            </a:r>
          </a:p>
        </p:txBody>
      </p:sp>
      <p:sp>
        <p:nvSpPr>
          <p:cNvPr id="4" name="Slide Number Placeholder 3"/>
          <p:cNvSpPr>
            <a:spLocks noGrp="1"/>
          </p:cNvSpPr>
          <p:nvPr>
            <p:ph type="sldNum" sz="quarter" idx="12"/>
          </p:nvPr>
        </p:nvSpPr>
        <p:spPr/>
        <p:txBody>
          <a:bodyPr/>
          <a:lstStyle/>
          <a:p>
            <a:fld id="{5956812E-8CF6-4042-9C95-AEEB181240A3}" type="slidenum">
              <a:rPr lang="en-US" smtClean="0"/>
              <a:t>14</a:t>
            </a:fld>
            <a:endParaRPr lang="en-US"/>
          </a:p>
        </p:txBody>
      </p:sp>
    </p:spTree>
    <p:extLst>
      <p:ext uri="{BB962C8B-B14F-4D97-AF65-F5344CB8AC3E}">
        <p14:creationId xmlns:p14="http://schemas.microsoft.com/office/powerpoint/2010/main" val="127755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Confounding Variations</a:t>
            </a:r>
          </a:p>
        </p:txBody>
      </p:sp>
      <p:sp>
        <p:nvSpPr>
          <p:cNvPr id="4" name="Subtitle 3"/>
          <p:cNvSpPr>
            <a:spLocks noGrp="1"/>
          </p:cNvSpPr>
          <p:nvPr>
            <p:ph type="subTitle" idx="1"/>
          </p:nvPr>
        </p:nvSpPr>
        <p:spPr/>
        <p:txBody>
          <a:bodyPr/>
          <a:lstStyle/>
          <a:p>
            <a:r>
              <a:rPr lang="en-US" dirty="0">
                <a:solidFill>
                  <a:schemeClr val="tx1"/>
                </a:solidFill>
                <a:latin typeface="Times" charset="0"/>
                <a:ea typeface="ＭＳ Ｐゴシック" charset="0"/>
                <a:cs typeface="ＭＳ Ｐゴシック" charset="0"/>
              </a:rPr>
              <a:t>Anticipating the direction of the change in mean scores</a:t>
            </a:r>
          </a:p>
          <a:p>
            <a:endParaRPr lang="en-US" dirty="0"/>
          </a:p>
        </p:txBody>
      </p:sp>
    </p:spTree>
    <p:extLst>
      <p:ext uri="{BB962C8B-B14F-4D97-AF65-F5344CB8AC3E}">
        <p14:creationId xmlns:p14="http://schemas.microsoft.com/office/powerpoint/2010/main" val="17931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Direction</a:t>
            </a:r>
            <a:endParaRPr lang="en-US">
              <a:latin typeface="Times" charset="0"/>
              <a:ea typeface="ＭＳ Ｐゴシック" charset="0"/>
              <a:cs typeface="ＭＳ Ｐゴシック" charset="0"/>
            </a:endParaRPr>
          </a:p>
        </p:txBody>
      </p:sp>
      <p:sp>
        <p:nvSpPr>
          <p:cNvPr id="52230" name="Text Box 6"/>
          <p:cNvSpPr txBox="1">
            <a:spLocks noChangeArrowheads="1"/>
          </p:cNvSpPr>
          <p:nvPr/>
        </p:nvSpPr>
        <p:spPr bwMode="auto">
          <a:xfrm>
            <a:off x="373327" y="5010150"/>
            <a:ext cx="8494185"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In some cases it can be assumed that the difference between means </a:t>
            </a:r>
          </a:p>
          <a:p>
            <a:pPr algn="ctr"/>
            <a:r>
              <a:rPr lang="en-US" dirty="0"/>
              <a:t>scores will represent a positive shift. When we give a lesson </a:t>
            </a:r>
          </a:p>
          <a:p>
            <a:pPr algn="ctr"/>
            <a:r>
              <a:rPr lang="en-US" dirty="0"/>
              <a:t>we expect that the test scores will rise from pretest to posttest.  </a:t>
            </a:r>
          </a:p>
        </p:txBody>
      </p:sp>
      <p:sp>
        <p:nvSpPr>
          <p:cNvPr id="52235" name="Line 14"/>
          <p:cNvSpPr>
            <a:spLocks noChangeShapeType="1"/>
          </p:cNvSpPr>
          <p:nvPr/>
        </p:nvSpPr>
        <p:spPr bwMode="auto">
          <a:xfrm>
            <a:off x="4311650" y="1771650"/>
            <a:ext cx="232251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2236" name="Text Box 15"/>
          <p:cNvSpPr txBox="1">
            <a:spLocks noChangeArrowheads="1"/>
          </p:cNvSpPr>
          <p:nvPr/>
        </p:nvSpPr>
        <p:spPr bwMode="auto">
          <a:xfrm>
            <a:off x="3752850" y="1300163"/>
            <a:ext cx="30448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Anticipated Mean Shift</a:t>
            </a:r>
          </a:p>
        </p:txBody>
      </p:sp>
      <p:grpSp>
        <p:nvGrpSpPr>
          <p:cNvPr id="13" name="Group 12"/>
          <p:cNvGrpSpPr/>
          <p:nvPr/>
        </p:nvGrpSpPr>
        <p:grpSpPr>
          <a:xfrm>
            <a:off x="439328" y="1934408"/>
            <a:ext cx="7924800" cy="2895600"/>
            <a:chOff x="457200" y="1905000"/>
            <a:chExt cx="7924800" cy="2895600"/>
          </a:xfrm>
        </p:grpSpPr>
        <p:sp>
          <p:nvSpPr>
            <p:cNvPr id="14"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5"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6"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7"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8"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19" name="Freeform 18"/>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sp>
        <p:nvSpPr>
          <p:cNvPr id="3" name="Slide Number Placeholder 2"/>
          <p:cNvSpPr>
            <a:spLocks noGrp="1"/>
          </p:cNvSpPr>
          <p:nvPr>
            <p:ph type="sldNum" sz="quarter" idx="12"/>
          </p:nvPr>
        </p:nvSpPr>
        <p:spPr/>
        <p:txBody>
          <a:bodyPr/>
          <a:lstStyle/>
          <a:p>
            <a:fld id="{5956812E-8CF6-4042-9C95-AEEB181240A3}" type="slidenum">
              <a:rPr lang="en-US" smtClean="0"/>
              <a:t>16</a:t>
            </a:fld>
            <a:endParaRPr lang="en-US"/>
          </a:p>
        </p:txBody>
      </p:sp>
    </p:spTree>
    <p:extLst>
      <p:ext uri="{BB962C8B-B14F-4D97-AF65-F5344CB8AC3E}">
        <p14:creationId xmlns:p14="http://schemas.microsoft.com/office/powerpoint/2010/main" val="122164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Direction</a:t>
            </a:r>
            <a:endParaRPr lang="en-US">
              <a:latin typeface="Times" charset="0"/>
              <a:ea typeface="ＭＳ Ｐゴシック" charset="0"/>
              <a:cs typeface="ＭＳ Ｐゴシック" charset="0"/>
            </a:endParaRPr>
          </a:p>
        </p:txBody>
      </p:sp>
      <p:sp>
        <p:nvSpPr>
          <p:cNvPr id="54278" name="Text Box 6"/>
          <p:cNvSpPr txBox="1">
            <a:spLocks noChangeArrowheads="1"/>
          </p:cNvSpPr>
          <p:nvPr/>
        </p:nvSpPr>
        <p:spPr bwMode="auto">
          <a:xfrm>
            <a:off x="371475" y="5010150"/>
            <a:ext cx="8496300" cy="1552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In some cases it can be assumed that the difference between means </a:t>
            </a:r>
          </a:p>
          <a:p>
            <a:pPr algn="ctr"/>
            <a:r>
              <a:rPr lang="en-US"/>
              <a:t>scores will represent a negative shift. If we do conflict management </a:t>
            </a:r>
          </a:p>
          <a:p>
            <a:pPr algn="ctr"/>
            <a:r>
              <a:rPr lang="en-US"/>
              <a:t>training we would anticipate that the number of conflicts </a:t>
            </a:r>
          </a:p>
          <a:p>
            <a:pPr algn="ctr"/>
            <a:r>
              <a:rPr lang="en-US"/>
              <a:t>would be reduced.</a:t>
            </a:r>
          </a:p>
        </p:txBody>
      </p:sp>
      <p:sp>
        <p:nvSpPr>
          <p:cNvPr id="54283" name="Line 14"/>
          <p:cNvSpPr>
            <a:spLocks noChangeShapeType="1"/>
          </p:cNvSpPr>
          <p:nvPr/>
        </p:nvSpPr>
        <p:spPr bwMode="auto">
          <a:xfrm flipH="1">
            <a:off x="2873375" y="1771650"/>
            <a:ext cx="18716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4284" name="Text Box 15"/>
          <p:cNvSpPr txBox="1">
            <a:spLocks noChangeArrowheads="1"/>
          </p:cNvSpPr>
          <p:nvPr/>
        </p:nvSpPr>
        <p:spPr bwMode="auto">
          <a:xfrm>
            <a:off x="3032125" y="1284288"/>
            <a:ext cx="30448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Anticipated Mean Shift</a:t>
            </a:r>
          </a:p>
        </p:txBody>
      </p:sp>
      <p:grpSp>
        <p:nvGrpSpPr>
          <p:cNvPr id="20" name="Group 19"/>
          <p:cNvGrpSpPr/>
          <p:nvPr/>
        </p:nvGrpSpPr>
        <p:grpSpPr>
          <a:xfrm flipH="1">
            <a:off x="745062" y="1934408"/>
            <a:ext cx="7924800" cy="2895600"/>
            <a:chOff x="457200" y="1905000"/>
            <a:chExt cx="7924800" cy="2895600"/>
          </a:xfrm>
        </p:grpSpPr>
        <p:sp>
          <p:nvSpPr>
            <p:cNvPr id="21"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2"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3"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4"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26" name="Freeform 25"/>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sp>
        <p:nvSpPr>
          <p:cNvPr id="3" name="Slide Number Placeholder 2"/>
          <p:cNvSpPr>
            <a:spLocks noGrp="1"/>
          </p:cNvSpPr>
          <p:nvPr>
            <p:ph type="sldNum" sz="quarter" idx="12"/>
          </p:nvPr>
        </p:nvSpPr>
        <p:spPr/>
        <p:txBody>
          <a:bodyPr/>
          <a:lstStyle/>
          <a:p>
            <a:fld id="{5956812E-8CF6-4042-9C95-AEEB181240A3}" type="slidenum">
              <a:rPr lang="en-US" smtClean="0"/>
              <a:t>17</a:t>
            </a:fld>
            <a:endParaRPr lang="en-US"/>
          </a:p>
        </p:txBody>
      </p:sp>
    </p:spTree>
    <p:extLst>
      <p:ext uri="{BB962C8B-B14F-4D97-AF65-F5344CB8AC3E}">
        <p14:creationId xmlns:p14="http://schemas.microsoft.com/office/powerpoint/2010/main" val="143453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409575"/>
            <a:ext cx="7772400" cy="1143000"/>
          </a:xfrm>
        </p:spPr>
        <p:txBody>
          <a:bodyPr/>
          <a:lstStyle/>
          <a:p>
            <a:pPr eaLnBrk="1" hangingPunct="1"/>
            <a:r>
              <a:rPr lang="en-US" sz="3600" dirty="0">
                <a:latin typeface="Times" charset="0"/>
                <a:ea typeface="ＭＳ Ｐゴシック" charset="0"/>
                <a:cs typeface="ＭＳ Ｐゴシック" charset="0"/>
              </a:rPr>
              <a:t>Direction</a:t>
            </a:r>
            <a:endParaRPr lang="en-US" dirty="0">
              <a:latin typeface="Times" charset="0"/>
              <a:ea typeface="ＭＳ Ｐゴシック" charset="0"/>
              <a:cs typeface="ＭＳ Ｐゴシック" charset="0"/>
            </a:endParaRPr>
          </a:p>
        </p:txBody>
      </p:sp>
      <p:sp>
        <p:nvSpPr>
          <p:cNvPr id="56326" name="Text Box 6"/>
          <p:cNvSpPr txBox="1">
            <a:spLocks noChangeArrowheads="1"/>
          </p:cNvSpPr>
          <p:nvPr/>
        </p:nvSpPr>
        <p:spPr bwMode="auto">
          <a:xfrm>
            <a:off x="274254" y="5010150"/>
            <a:ext cx="8746305"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What happens if you cannot anticipate which way the mean will shift?</a:t>
            </a:r>
          </a:p>
          <a:p>
            <a:pPr algn="ctr"/>
            <a:r>
              <a:rPr lang="en-US" dirty="0"/>
              <a:t>Will canceling inter-mural sports affect </a:t>
            </a:r>
            <a:br>
              <a:rPr lang="en-US" dirty="0"/>
            </a:br>
            <a:r>
              <a:rPr lang="en-US" dirty="0"/>
              <a:t>achievement positively or negatively?</a:t>
            </a:r>
          </a:p>
        </p:txBody>
      </p:sp>
      <p:sp>
        <p:nvSpPr>
          <p:cNvPr id="56331" name="Line 14"/>
          <p:cNvSpPr>
            <a:spLocks noChangeShapeType="1"/>
          </p:cNvSpPr>
          <p:nvPr/>
        </p:nvSpPr>
        <p:spPr bwMode="auto">
          <a:xfrm flipH="1">
            <a:off x="3159125" y="1771650"/>
            <a:ext cx="2706688"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6332" name="Text Box 15"/>
          <p:cNvSpPr txBox="1">
            <a:spLocks noChangeArrowheads="1"/>
          </p:cNvSpPr>
          <p:nvPr/>
        </p:nvSpPr>
        <p:spPr bwMode="auto">
          <a:xfrm>
            <a:off x="4419600" y="1250950"/>
            <a:ext cx="319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t>
            </a:r>
          </a:p>
        </p:txBody>
      </p:sp>
      <p:sp>
        <p:nvSpPr>
          <p:cNvPr id="19" name="Line 5"/>
          <p:cNvSpPr>
            <a:spLocks noChangeShapeType="1"/>
          </p:cNvSpPr>
          <p:nvPr/>
        </p:nvSpPr>
        <p:spPr bwMode="auto">
          <a:xfrm>
            <a:off x="4554128" y="1934408"/>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0" name="Line 4"/>
          <p:cNvSpPr>
            <a:spLocks noChangeShapeType="1"/>
          </p:cNvSpPr>
          <p:nvPr/>
        </p:nvSpPr>
        <p:spPr bwMode="auto">
          <a:xfrm>
            <a:off x="439328" y="4830008"/>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1" name="Line 9"/>
          <p:cNvSpPr>
            <a:spLocks noChangeShapeType="1"/>
          </p:cNvSpPr>
          <p:nvPr/>
        </p:nvSpPr>
        <p:spPr bwMode="auto">
          <a:xfrm flipV="1">
            <a:off x="6514691" y="2186821"/>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2" name="Line 11"/>
          <p:cNvSpPr>
            <a:spLocks noChangeShapeType="1"/>
          </p:cNvSpPr>
          <p:nvPr/>
        </p:nvSpPr>
        <p:spPr bwMode="auto">
          <a:xfrm>
            <a:off x="6636928" y="3091696"/>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3" name="Text Box 13"/>
          <p:cNvSpPr txBox="1">
            <a:spLocks noChangeArrowheads="1"/>
          </p:cNvSpPr>
          <p:nvPr/>
        </p:nvSpPr>
        <p:spPr bwMode="auto">
          <a:xfrm>
            <a:off x="6876641" y="2485271"/>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grpSp>
        <p:nvGrpSpPr>
          <p:cNvPr id="25" name="Group 24"/>
          <p:cNvGrpSpPr/>
          <p:nvPr/>
        </p:nvGrpSpPr>
        <p:grpSpPr>
          <a:xfrm flipH="1">
            <a:off x="744595" y="1933954"/>
            <a:ext cx="7924800" cy="2895600"/>
            <a:chOff x="457200" y="1905000"/>
            <a:chExt cx="7924800" cy="2895600"/>
          </a:xfrm>
        </p:grpSpPr>
        <p:sp>
          <p:nvSpPr>
            <p:cNvPr id="26"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7"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8"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31" name="Freeform 30"/>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grpSp>
      <p:sp>
        <p:nvSpPr>
          <p:cNvPr id="32" name="Text Box 17"/>
          <p:cNvSpPr txBox="1">
            <a:spLocks noChangeArrowheads="1"/>
          </p:cNvSpPr>
          <p:nvPr/>
        </p:nvSpPr>
        <p:spPr bwMode="auto">
          <a:xfrm>
            <a:off x="960438" y="915988"/>
            <a:ext cx="156164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rgbClr val="FF0000"/>
                </a:solidFill>
              </a:rPr>
              <a:t>alpha = .10</a:t>
            </a:r>
          </a:p>
        </p:txBody>
      </p:sp>
      <p:sp>
        <p:nvSpPr>
          <p:cNvPr id="3" name="Slide Number Placeholder 2"/>
          <p:cNvSpPr>
            <a:spLocks noGrp="1"/>
          </p:cNvSpPr>
          <p:nvPr>
            <p:ph type="sldNum" sz="quarter" idx="12"/>
          </p:nvPr>
        </p:nvSpPr>
        <p:spPr/>
        <p:txBody>
          <a:bodyPr/>
          <a:lstStyle/>
          <a:p>
            <a:fld id="{5956812E-8CF6-4042-9C95-AEEB181240A3}" type="slidenum">
              <a:rPr lang="en-US" smtClean="0"/>
              <a:t>18</a:t>
            </a:fld>
            <a:endParaRPr lang="en-US"/>
          </a:p>
        </p:txBody>
      </p:sp>
    </p:spTree>
    <p:extLst>
      <p:ext uri="{BB962C8B-B14F-4D97-AF65-F5344CB8AC3E}">
        <p14:creationId xmlns:p14="http://schemas.microsoft.com/office/powerpoint/2010/main" val="606290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Direction</a:t>
            </a:r>
            <a:endParaRPr lang="en-US">
              <a:latin typeface="Times" charset="0"/>
              <a:ea typeface="ＭＳ Ｐゴシック" charset="0"/>
              <a:cs typeface="ＭＳ Ｐゴシック" charset="0"/>
            </a:endParaRPr>
          </a:p>
        </p:txBody>
      </p:sp>
      <p:sp>
        <p:nvSpPr>
          <p:cNvPr id="58374" name="Text Box 6"/>
          <p:cNvSpPr txBox="1">
            <a:spLocks noChangeArrowheads="1"/>
          </p:cNvSpPr>
          <p:nvPr/>
        </p:nvSpPr>
        <p:spPr bwMode="auto">
          <a:xfrm>
            <a:off x="477838" y="5010150"/>
            <a:ext cx="8386762" cy="1552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The possible means which would be considered significant must be</a:t>
            </a:r>
          </a:p>
          <a:p>
            <a:pPr algn="ctr"/>
            <a:r>
              <a:rPr lang="en-US" dirty="0"/>
              <a:t>split to both ends of the sampling distribution—a </a:t>
            </a:r>
            <a:r>
              <a:rPr lang="en-US" i="1" dirty="0"/>
              <a:t>two-tailed</a:t>
            </a:r>
            <a:r>
              <a:rPr lang="en-US" dirty="0"/>
              <a:t> test </a:t>
            </a:r>
          </a:p>
          <a:p>
            <a:pPr algn="ctr"/>
            <a:r>
              <a:rPr lang="en-US" dirty="0"/>
              <a:t>of significance. It is the researchers job to demonstrate that a </a:t>
            </a:r>
          </a:p>
          <a:p>
            <a:pPr algn="ctr"/>
            <a:r>
              <a:rPr lang="en-US" dirty="0"/>
              <a:t>significance test should be one-tailed or two-tailed.</a:t>
            </a:r>
          </a:p>
        </p:txBody>
      </p:sp>
      <p:sp>
        <p:nvSpPr>
          <p:cNvPr id="58376" name="Line 8"/>
          <p:cNvSpPr>
            <a:spLocks noChangeShapeType="1"/>
          </p:cNvSpPr>
          <p:nvPr/>
        </p:nvSpPr>
        <p:spPr bwMode="auto">
          <a:xfrm flipV="1">
            <a:off x="213836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7" name="Line 9"/>
          <p:cNvSpPr>
            <a:spLocks noChangeShapeType="1"/>
          </p:cNvSpPr>
          <p:nvPr/>
        </p:nvSpPr>
        <p:spPr bwMode="auto">
          <a:xfrm>
            <a:off x="923925" y="3062288"/>
            <a:ext cx="10858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8" name="Text Box 10"/>
          <p:cNvSpPr txBox="1">
            <a:spLocks noChangeArrowheads="1"/>
          </p:cNvSpPr>
          <p:nvPr/>
        </p:nvSpPr>
        <p:spPr bwMode="auto">
          <a:xfrm>
            <a:off x="1130300" y="22225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58379" name="Line 11"/>
          <p:cNvSpPr>
            <a:spLocks noChangeShapeType="1"/>
          </p:cNvSpPr>
          <p:nvPr/>
        </p:nvSpPr>
        <p:spPr bwMode="auto">
          <a:xfrm flipH="1">
            <a:off x="3159125" y="1771650"/>
            <a:ext cx="2706688"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0" name="Text Box 12"/>
          <p:cNvSpPr txBox="1">
            <a:spLocks noChangeArrowheads="1"/>
          </p:cNvSpPr>
          <p:nvPr/>
        </p:nvSpPr>
        <p:spPr bwMode="auto">
          <a:xfrm>
            <a:off x="4419600" y="1250950"/>
            <a:ext cx="319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t>
            </a:r>
          </a:p>
        </p:txBody>
      </p:sp>
      <p:sp>
        <p:nvSpPr>
          <p:cNvPr id="58382" name="Line 14"/>
          <p:cNvSpPr>
            <a:spLocks noChangeShapeType="1"/>
          </p:cNvSpPr>
          <p:nvPr/>
        </p:nvSpPr>
        <p:spPr bwMode="auto">
          <a:xfrm flipV="1">
            <a:off x="703421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3" name="Line 15"/>
          <p:cNvSpPr>
            <a:spLocks noChangeShapeType="1"/>
          </p:cNvSpPr>
          <p:nvPr/>
        </p:nvSpPr>
        <p:spPr bwMode="auto">
          <a:xfrm>
            <a:off x="7138988" y="3062288"/>
            <a:ext cx="1068387"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4" name="Text Box 16"/>
          <p:cNvSpPr txBox="1">
            <a:spLocks noChangeArrowheads="1"/>
          </p:cNvSpPr>
          <p:nvPr/>
        </p:nvSpPr>
        <p:spPr bwMode="auto">
          <a:xfrm>
            <a:off x="7362825" y="22733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19" name="Line 5"/>
          <p:cNvSpPr>
            <a:spLocks noChangeShapeType="1"/>
          </p:cNvSpPr>
          <p:nvPr/>
        </p:nvSpPr>
        <p:spPr bwMode="auto">
          <a:xfrm flipH="1">
            <a:off x="4554595" y="1933954"/>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0" name="Line 4"/>
          <p:cNvSpPr>
            <a:spLocks noChangeShapeType="1"/>
          </p:cNvSpPr>
          <p:nvPr/>
        </p:nvSpPr>
        <p:spPr bwMode="auto">
          <a:xfrm flipH="1">
            <a:off x="744595" y="4829554"/>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4" name="Freeform 23"/>
          <p:cNvSpPr/>
          <p:nvPr/>
        </p:nvSpPr>
        <p:spPr>
          <a:xfrm flipH="1">
            <a:off x="1351719" y="2002462"/>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7" name="Text Box 17"/>
          <p:cNvSpPr txBox="1">
            <a:spLocks noChangeArrowheads="1"/>
          </p:cNvSpPr>
          <p:nvPr/>
        </p:nvSpPr>
        <p:spPr bwMode="auto">
          <a:xfrm>
            <a:off x="960438" y="915988"/>
            <a:ext cx="156164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rgbClr val="FF0000"/>
                </a:solidFill>
              </a:rPr>
              <a:t>alpha = .05</a:t>
            </a:r>
          </a:p>
        </p:txBody>
      </p:sp>
      <p:sp>
        <p:nvSpPr>
          <p:cNvPr id="3" name="Slide Number Placeholder 2"/>
          <p:cNvSpPr>
            <a:spLocks noGrp="1"/>
          </p:cNvSpPr>
          <p:nvPr>
            <p:ph type="sldNum" sz="quarter" idx="12"/>
          </p:nvPr>
        </p:nvSpPr>
        <p:spPr/>
        <p:txBody>
          <a:bodyPr/>
          <a:lstStyle/>
          <a:p>
            <a:fld id="{5956812E-8CF6-4042-9C95-AEEB181240A3}" type="slidenum">
              <a:rPr lang="en-US" smtClean="0"/>
              <a:t>19</a:t>
            </a:fld>
            <a:endParaRPr lang="en-US"/>
          </a:p>
        </p:txBody>
      </p:sp>
    </p:spTree>
    <p:extLst>
      <p:ext uri="{BB962C8B-B14F-4D97-AF65-F5344CB8AC3E}">
        <p14:creationId xmlns:p14="http://schemas.microsoft.com/office/powerpoint/2010/main" val="152415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8" name="Title 6"/>
          <p:cNvSpPr>
            <a:spLocks noGrp="1"/>
          </p:cNvSpPr>
          <p:nvPr>
            <p:ph type="title"/>
          </p:nvPr>
        </p:nvSpPr>
        <p:spPr>
          <a:xfrm>
            <a:off x="457200" y="-121602"/>
            <a:ext cx="8229600" cy="1143000"/>
          </a:xfrm>
        </p:spPr>
        <p:txBody>
          <a:bodyPr>
            <a:normAutofit/>
          </a:bodyPr>
          <a:lstStyle/>
          <a:p>
            <a:r>
              <a:rPr lang="en-US" sz="3600" dirty="0"/>
              <a:t>Histogram of Pretest Scores</a:t>
            </a:r>
          </a:p>
        </p:txBody>
      </p:sp>
      <p:sp>
        <p:nvSpPr>
          <p:cNvPr id="2" name="Slide Number Placeholder 1"/>
          <p:cNvSpPr>
            <a:spLocks noGrp="1"/>
          </p:cNvSpPr>
          <p:nvPr>
            <p:ph type="sldNum" sz="quarter" idx="12"/>
          </p:nvPr>
        </p:nvSpPr>
        <p:spPr/>
        <p:txBody>
          <a:bodyPr/>
          <a:lstStyle/>
          <a:p>
            <a:fld id="{5956812E-8CF6-4042-9C95-AEEB181240A3}" type="slidenum">
              <a:rPr lang="en-US" smtClean="0"/>
              <a:t>2</a:t>
            </a:fld>
            <a:endParaRPr lang="en-US"/>
          </a:p>
        </p:txBody>
      </p:sp>
    </p:spTree>
    <p:extLst>
      <p:ext uri="{BB962C8B-B14F-4D97-AF65-F5344CB8AC3E}">
        <p14:creationId xmlns:p14="http://schemas.microsoft.com/office/powerpoint/2010/main" val="42938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295400" y="838200"/>
          <a:ext cx="6902450" cy="3271839"/>
        </p:xfrm>
        <a:graphic>
          <a:graphicData uri="http://schemas.openxmlformats.org/drawingml/2006/table">
            <a:tbl>
              <a:tblPr/>
              <a:tblGrid>
                <a:gridCol w="1381125">
                  <a:extLst>
                    <a:ext uri="{9D8B030D-6E8A-4147-A177-3AD203B41FA5}">
                      <a16:colId xmlns:a16="http://schemas.microsoft.com/office/drawing/2014/main" val="20000"/>
                    </a:ext>
                  </a:extLst>
                </a:gridCol>
                <a:gridCol w="1379538">
                  <a:extLst>
                    <a:ext uri="{9D8B030D-6E8A-4147-A177-3AD203B41FA5}">
                      <a16:colId xmlns:a16="http://schemas.microsoft.com/office/drawing/2014/main" val="20001"/>
                    </a:ext>
                  </a:extLst>
                </a:gridCol>
                <a:gridCol w="1381125">
                  <a:extLst>
                    <a:ext uri="{9D8B030D-6E8A-4147-A177-3AD203B41FA5}">
                      <a16:colId xmlns:a16="http://schemas.microsoft.com/office/drawing/2014/main" val="20002"/>
                    </a:ext>
                  </a:extLst>
                </a:gridCol>
                <a:gridCol w="1381125">
                  <a:extLst>
                    <a:ext uri="{9D8B030D-6E8A-4147-A177-3AD203B41FA5}">
                      <a16:colId xmlns:a16="http://schemas.microsoft.com/office/drawing/2014/main" val="20003"/>
                    </a:ext>
                  </a:extLst>
                </a:gridCol>
                <a:gridCol w="1379537">
                  <a:extLst>
                    <a:ext uri="{9D8B030D-6E8A-4147-A177-3AD203B41FA5}">
                      <a16:colId xmlns:a16="http://schemas.microsoft.com/office/drawing/2014/main" val="20004"/>
                    </a:ext>
                  </a:extLst>
                </a:gridCol>
              </a:tblGrid>
              <a:tr h="257175">
                <a:tc gridSpan="5">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400" b="1" i="1" u="none" strike="noStrike" cap="none" normalizeH="0" baseline="0">
                          <a:ln>
                            <a:noFill/>
                          </a:ln>
                          <a:solidFill>
                            <a:schemeClr val="tx1"/>
                          </a:solidFill>
                          <a:effectLst/>
                          <a:latin typeface="Verdana" charset="0"/>
                          <a:ea typeface="ＭＳ Ｐゴシック" charset="0"/>
                          <a:cs typeface="ＭＳ Ｐゴシック" charset="0"/>
                        </a:rPr>
                        <a:t>EZAnalyze Results Report - Paired T-Test of Pretest with Posttest</a:t>
                      </a:r>
                    </a:p>
                  </a:txBody>
                  <a:tcPr marL="0" marR="0" marT="0" marB="0" anchor="b" horzOverflow="overflow">
                    <a:lnL>
                      <a:noFill/>
                    </a:lnL>
                    <a:lnR>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9713">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Pretest</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Posttest</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Mean:</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74.611</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82.611</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Std. Dev.:</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13.349</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11.850</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239713">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N Pairs:</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36</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77838">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Mean Difference:</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-8.000</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SE of Diff.:</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2.936</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Eta Squared:</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.171</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T-Score:</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2.724</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257175">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Verdana" charset="0"/>
                          <a:ea typeface="ＭＳ Ｐゴシック" charset="0"/>
                          <a:cs typeface="ＭＳ Ｐゴシック" charset="0"/>
                        </a:rPr>
                        <a:t>P:</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.010</a:t>
                      </a: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Verdana" charset="0"/>
                        <a:ea typeface="ＭＳ Ｐゴシック" charset="0"/>
                        <a:cs typeface="ＭＳ Ｐゴシック" charset="0"/>
                      </a:endParaRPr>
                    </a:p>
                  </a:txBody>
                  <a:tcPr marL="0" marR="0" marT="0" marB="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1"/>
                  </a:ext>
                </a:extLst>
              </a:tr>
            </a:tbl>
          </a:graphicData>
        </a:graphic>
      </p:graphicFrame>
      <p:grpSp>
        <p:nvGrpSpPr>
          <p:cNvPr id="60475" name="Group 8"/>
          <p:cNvGrpSpPr>
            <a:grpSpLocks/>
          </p:cNvGrpSpPr>
          <p:nvPr/>
        </p:nvGrpSpPr>
        <p:grpSpPr bwMode="auto">
          <a:xfrm>
            <a:off x="990600" y="3733800"/>
            <a:ext cx="4800600" cy="1619250"/>
            <a:chOff x="990600" y="3733800"/>
            <a:chExt cx="4800600" cy="1619310"/>
          </a:xfrm>
        </p:grpSpPr>
        <p:sp>
          <p:nvSpPr>
            <p:cNvPr id="60477" name="TextBox 6"/>
            <p:cNvSpPr txBox="1">
              <a:spLocks noChangeArrowheads="1"/>
            </p:cNvSpPr>
            <p:nvPr/>
          </p:nvSpPr>
          <p:spPr bwMode="auto">
            <a:xfrm>
              <a:off x="990600" y="4953000"/>
              <a:ext cx="474283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EZAnalyze always reports two-tailed results</a:t>
              </a:r>
            </a:p>
          </p:txBody>
        </p:sp>
        <p:sp>
          <p:nvSpPr>
            <p:cNvPr id="60478" name="Oval 7"/>
            <p:cNvSpPr>
              <a:spLocks noChangeArrowheads="1"/>
            </p:cNvSpPr>
            <p:nvPr/>
          </p:nvSpPr>
          <p:spPr bwMode="auto">
            <a:xfrm>
              <a:off x="4724400" y="3733800"/>
              <a:ext cx="1066800" cy="533400"/>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dirty="0">
                <a:latin typeface="Times"/>
              </a:endParaRPr>
            </a:p>
          </p:txBody>
        </p:sp>
      </p:grpSp>
      <p:sp>
        <p:nvSpPr>
          <p:cNvPr id="60476" name="TextBox 9"/>
          <p:cNvSpPr txBox="1">
            <a:spLocks noChangeArrowheads="1"/>
          </p:cNvSpPr>
          <p:nvPr/>
        </p:nvSpPr>
        <p:spPr bwMode="auto">
          <a:xfrm>
            <a:off x="1066800" y="5638800"/>
            <a:ext cx="65992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To compute one-tailed results divide </a:t>
            </a:r>
            <a:r>
              <a:rPr lang="en-US" i="1"/>
              <a:t>p</a:t>
            </a:r>
            <a:r>
              <a:rPr lang="en-US"/>
              <a:t> value in half.</a:t>
            </a:r>
          </a:p>
        </p:txBody>
      </p:sp>
      <p:sp>
        <p:nvSpPr>
          <p:cNvPr id="3" name="Slide Number Placeholder 2"/>
          <p:cNvSpPr>
            <a:spLocks noGrp="1"/>
          </p:cNvSpPr>
          <p:nvPr>
            <p:ph type="sldNum" sz="quarter" idx="12"/>
          </p:nvPr>
        </p:nvSpPr>
        <p:spPr/>
        <p:txBody>
          <a:bodyPr/>
          <a:lstStyle/>
          <a:p>
            <a:fld id="{5956812E-8CF6-4042-9C95-AEEB181240A3}" type="slidenum">
              <a:rPr lang="en-US" smtClean="0"/>
              <a:t>20</a:t>
            </a:fld>
            <a:endParaRPr lang="en-US"/>
          </a:p>
        </p:txBody>
      </p:sp>
    </p:spTree>
    <p:extLst>
      <p:ext uri="{BB962C8B-B14F-4D97-AF65-F5344CB8AC3E}">
        <p14:creationId xmlns:p14="http://schemas.microsoft.com/office/powerpoint/2010/main" val="134631244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6507190" y="4672003"/>
            <a:ext cx="1254911" cy="151462"/>
          </a:xfrm>
          <a:custGeom>
            <a:avLst/>
            <a:gdLst>
              <a:gd name="connsiteX0" fmla="*/ 5826 w 1252503"/>
              <a:gd name="connsiteY0" fmla="*/ 0 h 151462"/>
              <a:gd name="connsiteX1" fmla="*/ 180593 w 1252503"/>
              <a:gd name="connsiteY1" fmla="*/ 34953 h 151462"/>
              <a:gd name="connsiteX2" fmla="*/ 425268 w 1252503"/>
              <a:gd name="connsiteY2" fmla="*/ 58255 h 151462"/>
              <a:gd name="connsiteX3" fmla="*/ 652467 w 1252503"/>
              <a:gd name="connsiteY3" fmla="*/ 75731 h 151462"/>
              <a:gd name="connsiteX4" fmla="*/ 908793 w 1252503"/>
              <a:gd name="connsiteY4" fmla="*/ 81557 h 151462"/>
              <a:gd name="connsiteX5" fmla="*/ 1101037 w 1252503"/>
              <a:gd name="connsiteY5" fmla="*/ 87382 h 151462"/>
              <a:gd name="connsiteX6" fmla="*/ 1240852 w 1252503"/>
              <a:gd name="connsiteY6" fmla="*/ 87382 h 151462"/>
              <a:gd name="connsiteX7" fmla="*/ 1252503 w 1252503"/>
              <a:gd name="connsiteY7" fmla="*/ 151462 h 151462"/>
              <a:gd name="connsiteX8" fmla="*/ 0 w 1252503"/>
              <a:gd name="connsiteY8" fmla="*/ 151462 h 151462"/>
              <a:gd name="connsiteX9" fmla="*/ 0 w 1252503"/>
              <a:gd name="connsiteY9" fmla="*/ 151462 h 151462"/>
              <a:gd name="connsiteX0" fmla="*/ 5826 w 1259597"/>
              <a:gd name="connsiteY0" fmla="*/ 0 h 151462"/>
              <a:gd name="connsiteX1" fmla="*/ 180593 w 1259597"/>
              <a:gd name="connsiteY1" fmla="*/ 34953 h 151462"/>
              <a:gd name="connsiteX2" fmla="*/ 425268 w 1259597"/>
              <a:gd name="connsiteY2" fmla="*/ 58255 h 151462"/>
              <a:gd name="connsiteX3" fmla="*/ 652467 w 1259597"/>
              <a:gd name="connsiteY3" fmla="*/ 75731 h 151462"/>
              <a:gd name="connsiteX4" fmla="*/ 908793 w 1259597"/>
              <a:gd name="connsiteY4" fmla="*/ 81557 h 151462"/>
              <a:gd name="connsiteX5" fmla="*/ 1101037 w 1259597"/>
              <a:gd name="connsiteY5" fmla="*/ 87382 h 151462"/>
              <a:gd name="connsiteX6" fmla="*/ 1259597 w 1259597"/>
              <a:gd name="connsiteY6" fmla="*/ 87382 h 151462"/>
              <a:gd name="connsiteX7" fmla="*/ 1252503 w 1259597"/>
              <a:gd name="connsiteY7" fmla="*/ 151462 h 151462"/>
              <a:gd name="connsiteX8" fmla="*/ 0 w 1259597"/>
              <a:gd name="connsiteY8" fmla="*/ 151462 h 151462"/>
              <a:gd name="connsiteX9" fmla="*/ 0 w 1259597"/>
              <a:gd name="connsiteY9" fmla="*/ 151462 h 151462"/>
              <a:gd name="connsiteX0" fmla="*/ 5826 w 1254911"/>
              <a:gd name="connsiteY0" fmla="*/ 0 h 151462"/>
              <a:gd name="connsiteX1" fmla="*/ 180593 w 1254911"/>
              <a:gd name="connsiteY1" fmla="*/ 34953 h 151462"/>
              <a:gd name="connsiteX2" fmla="*/ 425268 w 1254911"/>
              <a:gd name="connsiteY2" fmla="*/ 58255 h 151462"/>
              <a:gd name="connsiteX3" fmla="*/ 652467 w 1254911"/>
              <a:gd name="connsiteY3" fmla="*/ 75731 h 151462"/>
              <a:gd name="connsiteX4" fmla="*/ 908793 w 1254911"/>
              <a:gd name="connsiteY4" fmla="*/ 81557 h 151462"/>
              <a:gd name="connsiteX5" fmla="*/ 1101037 w 1254911"/>
              <a:gd name="connsiteY5" fmla="*/ 87382 h 151462"/>
              <a:gd name="connsiteX6" fmla="*/ 1254911 w 1254911"/>
              <a:gd name="connsiteY6" fmla="*/ 92068 h 151462"/>
              <a:gd name="connsiteX7" fmla="*/ 1252503 w 1254911"/>
              <a:gd name="connsiteY7" fmla="*/ 151462 h 151462"/>
              <a:gd name="connsiteX8" fmla="*/ 0 w 1254911"/>
              <a:gd name="connsiteY8" fmla="*/ 151462 h 151462"/>
              <a:gd name="connsiteX9" fmla="*/ 0 w 1254911"/>
              <a:gd name="connsiteY9" fmla="*/ 151462 h 15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4911" h="151462">
                <a:moveTo>
                  <a:pt x="5826" y="0"/>
                </a:moveTo>
                <a:lnTo>
                  <a:pt x="180593" y="34953"/>
                </a:lnTo>
                <a:lnTo>
                  <a:pt x="425268" y="58255"/>
                </a:lnTo>
                <a:lnTo>
                  <a:pt x="652467" y="75731"/>
                </a:lnTo>
                <a:lnTo>
                  <a:pt x="908793" y="81557"/>
                </a:lnTo>
                <a:lnTo>
                  <a:pt x="1101037" y="87382"/>
                </a:lnTo>
                <a:lnTo>
                  <a:pt x="1254911" y="92068"/>
                </a:lnTo>
                <a:cubicBezTo>
                  <a:pt x="1254108" y="111866"/>
                  <a:pt x="1253306" y="131664"/>
                  <a:pt x="1252503" y="151462"/>
                </a:cubicBezTo>
                <a:lnTo>
                  <a:pt x="0" y="151462"/>
                </a:lnTo>
                <a:lnTo>
                  <a:pt x="0" y="151462"/>
                </a:lnTo>
              </a:path>
            </a:pathLst>
          </a:custGeom>
          <a:solidFill>
            <a:srgbClr val="FF0000"/>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8370"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Direction</a:t>
            </a:r>
            <a:endParaRPr lang="en-US">
              <a:latin typeface="Times" charset="0"/>
              <a:ea typeface="ＭＳ Ｐゴシック" charset="0"/>
              <a:cs typeface="ＭＳ Ｐゴシック" charset="0"/>
            </a:endParaRPr>
          </a:p>
        </p:txBody>
      </p:sp>
      <p:sp>
        <p:nvSpPr>
          <p:cNvPr id="58376" name="Line 8"/>
          <p:cNvSpPr>
            <a:spLocks noChangeShapeType="1"/>
          </p:cNvSpPr>
          <p:nvPr/>
        </p:nvSpPr>
        <p:spPr bwMode="auto">
          <a:xfrm flipV="1">
            <a:off x="213836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7" name="Line 9"/>
          <p:cNvSpPr>
            <a:spLocks noChangeShapeType="1"/>
          </p:cNvSpPr>
          <p:nvPr/>
        </p:nvSpPr>
        <p:spPr bwMode="auto">
          <a:xfrm>
            <a:off x="923925" y="3062288"/>
            <a:ext cx="10858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8" name="Text Box 10"/>
          <p:cNvSpPr txBox="1">
            <a:spLocks noChangeArrowheads="1"/>
          </p:cNvSpPr>
          <p:nvPr/>
        </p:nvSpPr>
        <p:spPr bwMode="auto">
          <a:xfrm>
            <a:off x="1130300" y="22225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58379" name="Line 11"/>
          <p:cNvSpPr>
            <a:spLocks noChangeShapeType="1"/>
          </p:cNvSpPr>
          <p:nvPr/>
        </p:nvSpPr>
        <p:spPr bwMode="auto">
          <a:xfrm flipH="1">
            <a:off x="3159125" y="1771650"/>
            <a:ext cx="2706688"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0" name="Text Box 12"/>
          <p:cNvSpPr txBox="1">
            <a:spLocks noChangeArrowheads="1"/>
          </p:cNvSpPr>
          <p:nvPr/>
        </p:nvSpPr>
        <p:spPr bwMode="auto">
          <a:xfrm>
            <a:off x="4419600" y="1250950"/>
            <a:ext cx="319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t>
            </a:r>
          </a:p>
        </p:txBody>
      </p:sp>
      <p:sp>
        <p:nvSpPr>
          <p:cNvPr id="58382" name="Line 14"/>
          <p:cNvSpPr>
            <a:spLocks noChangeShapeType="1"/>
          </p:cNvSpPr>
          <p:nvPr/>
        </p:nvSpPr>
        <p:spPr bwMode="auto">
          <a:xfrm flipV="1">
            <a:off x="703421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3" name="Line 15"/>
          <p:cNvSpPr>
            <a:spLocks noChangeShapeType="1"/>
          </p:cNvSpPr>
          <p:nvPr/>
        </p:nvSpPr>
        <p:spPr bwMode="auto">
          <a:xfrm>
            <a:off x="7138988" y="3062288"/>
            <a:ext cx="1068387"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4" name="Text Box 16"/>
          <p:cNvSpPr txBox="1">
            <a:spLocks noChangeArrowheads="1"/>
          </p:cNvSpPr>
          <p:nvPr/>
        </p:nvSpPr>
        <p:spPr bwMode="auto">
          <a:xfrm>
            <a:off x="7362825" y="22733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19" name="Line 5"/>
          <p:cNvSpPr>
            <a:spLocks noChangeShapeType="1"/>
          </p:cNvSpPr>
          <p:nvPr/>
        </p:nvSpPr>
        <p:spPr bwMode="auto">
          <a:xfrm flipH="1">
            <a:off x="4554595" y="1933954"/>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0" name="Line 4"/>
          <p:cNvSpPr>
            <a:spLocks noChangeShapeType="1"/>
          </p:cNvSpPr>
          <p:nvPr/>
        </p:nvSpPr>
        <p:spPr bwMode="auto">
          <a:xfrm flipH="1">
            <a:off x="744595" y="4829554"/>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4" name="Freeform 23"/>
          <p:cNvSpPr/>
          <p:nvPr/>
        </p:nvSpPr>
        <p:spPr>
          <a:xfrm flipH="1">
            <a:off x="1351719" y="2002462"/>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6" name="Line 9"/>
          <p:cNvSpPr>
            <a:spLocks noChangeShapeType="1"/>
          </p:cNvSpPr>
          <p:nvPr/>
        </p:nvSpPr>
        <p:spPr bwMode="auto">
          <a:xfrm flipV="1">
            <a:off x="6514691" y="1771650"/>
            <a:ext cx="0" cy="305518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7" name="Line 11"/>
          <p:cNvSpPr>
            <a:spLocks noChangeShapeType="1"/>
          </p:cNvSpPr>
          <p:nvPr/>
        </p:nvSpPr>
        <p:spPr bwMode="auto">
          <a:xfrm>
            <a:off x="6636928" y="1951170"/>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8" name="Text Box 13"/>
          <p:cNvSpPr txBox="1">
            <a:spLocks noChangeArrowheads="1"/>
          </p:cNvSpPr>
          <p:nvPr/>
        </p:nvSpPr>
        <p:spPr bwMode="auto">
          <a:xfrm>
            <a:off x="6876641" y="1344745"/>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3" name="Oval 2"/>
          <p:cNvSpPr/>
          <p:nvPr/>
        </p:nvSpPr>
        <p:spPr bwMode="auto">
          <a:xfrm>
            <a:off x="6274858" y="4372436"/>
            <a:ext cx="1762021" cy="88104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1" name="Text Box 6"/>
          <p:cNvSpPr txBox="1">
            <a:spLocks noChangeArrowheads="1"/>
          </p:cNvSpPr>
          <p:nvPr/>
        </p:nvSpPr>
        <p:spPr bwMode="auto">
          <a:xfrm>
            <a:off x="1348450" y="5469730"/>
            <a:ext cx="6645569"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It is easier to show significant differences </a:t>
            </a:r>
            <a:br>
              <a:rPr lang="en-US" dirty="0"/>
            </a:br>
            <a:r>
              <a:rPr lang="en-US" dirty="0"/>
              <a:t>(shorter distance from the mean) for one-tailed tests.</a:t>
            </a:r>
          </a:p>
        </p:txBody>
      </p:sp>
      <p:sp>
        <p:nvSpPr>
          <p:cNvPr id="22" name="Freeform 21"/>
          <p:cNvSpPr/>
          <p:nvPr/>
        </p:nvSpPr>
        <p:spPr>
          <a:xfrm>
            <a:off x="7034026" y="4737977"/>
            <a:ext cx="721679" cy="89042"/>
          </a:xfrm>
          <a:custGeom>
            <a:avLst/>
            <a:gdLst>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16993 w 721679"/>
              <a:gd name="connsiteY4" fmla="*/ 32805 h 89042"/>
              <a:gd name="connsiteX5" fmla="*/ 721679 w 721679"/>
              <a:gd name="connsiteY5" fmla="*/ 89042 h 89042"/>
              <a:gd name="connsiteX6" fmla="*/ 0 w 721679"/>
              <a:gd name="connsiteY6" fmla="*/ 89042 h 89042"/>
              <a:gd name="connsiteX7" fmla="*/ 0 w 721679"/>
              <a:gd name="connsiteY7" fmla="*/ 89042 h 89042"/>
              <a:gd name="connsiteX0" fmla="*/ 0 w 740424"/>
              <a:gd name="connsiteY0" fmla="*/ 0 h 89042"/>
              <a:gd name="connsiteX1" fmla="*/ 168705 w 740424"/>
              <a:gd name="connsiteY1" fmla="*/ 9373 h 89042"/>
              <a:gd name="connsiteX2" fmla="*/ 379585 w 740424"/>
              <a:gd name="connsiteY2" fmla="*/ 23432 h 89042"/>
              <a:gd name="connsiteX3" fmla="*/ 599837 w 740424"/>
              <a:gd name="connsiteY3" fmla="*/ 28119 h 89042"/>
              <a:gd name="connsiteX4" fmla="*/ 740424 w 740424"/>
              <a:gd name="connsiteY4" fmla="*/ 23432 h 89042"/>
              <a:gd name="connsiteX5" fmla="*/ 721679 w 740424"/>
              <a:gd name="connsiteY5" fmla="*/ 89042 h 89042"/>
              <a:gd name="connsiteX6" fmla="*/ 0 w 740424"/>
              <a:gd name="connsiteY6" fmla="*/ 89042 h 89042"/>
              <a:gd name="connsiteX7" fmla="*/ 0 w 740424"/>
              <a:gd name="connsiteY7" fmla="*/ 89042 h 89042"/>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21679 w 721679"/>
              <a:gd name="connsiteY4" fmla="*/ 23432 h 89042"/>
              <a:gd name="connsiteX5" fmla="*/ 721679 w 721679"/>
              <a:gd name="connsiteY5" fmla="*/ 89042 h 89042"/>
              <a:gd name="connsiteX6" fmla="*/ 0 w 721679"/>
              <a:gd name="connsiteY6" fmla="*/ 89042 h 89042"/>
              <a:gd name="connsiteX7" fmla="*/ 0 w 721679"/>
              <a:gd name="connsiteY7" fmla="*/ 89042 h 8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1679" h="89042">
                <a:moveTo>
                  <a:pt x="0" y="0"/>
                </a:moveTo>
                <a:lnTo>
                  <a:pt x="168705" y="9373"/>
                </a:lnTo>
                <a:lnTo>
                  <a:pt x="379585" y="23432"/>
                </a:lnTo>
                <a:lnTo>
                  <a:pt x="599837" y="28119"/>
                </a:lnTo>
                <a:lnTo>
                  <a:pt x="721679" y="23432"/>
                </a:lnTo>
                <a:lnTo>
                  <a:pt x="721679" y="89042"/>
                </a:lnTo>
                <a:lnTo>
                  <a:pt x="0" y="89042"/>
                </a:lnTo>
                <a:lnTo>
                  <a:pt x="0" y="89042"/>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3" name="Text Box 17"/>
          <p:cNvSpPr txBox="1">
            <a:spLocks noChangeArrowheads="1"/>
          </p:cNvSpPr>
          <p:nvPr/>
        </p:nvSpPr>
        <p:spPr bwMode="auto">
          <a:xfrm>
            <a:off x="960438" y="915988"/>
            <a:ext cx="156164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rgbClr val="FF0000"/>
                </a:solidFill>
              </a:rPr>
              <a:t>alpha = .05</a:t>
            </a:r>
          </a:p>
        </p:txBody>
      </p:sp>
      <p:sp>
        <p:nvSpPr>
          <p:cNvPr id="5" name="Slide Number Placeholder 4"/>
          <p:cNvSpPr>
            <a:spLocks noGrp="1"/>
          </p:cNvSpPr>
          <p:nvPr>
            <p:ph type="sldNum" sz="quarter" idx="12"/>
          </p:nvPr>
        </p:nvSpPr>
        <p:spPr/>
        <p:txBody>
          <a:bodyPr/>
          <a:lstStyle/>
          <a:p>
            <a:fld id="{5956812E-8CF6-4042-9C95-AEEB181240A3}" type="slidenum">
              <a:rPr lang="en-US" smtClean="0"/>
              <a:t>21</a:t>
            </a:fld>
            <a:endParaRPr lang="en-US"/>
          </a:p>
        </p:txBody>
      </p:sp>
    </p:spTree>
    <p:extLst>
      <p:ext uri="{BB962C8B-B14F-4D97-AF65-F5344CB8AC3E}">
        <p14:creationId xmlns:p14="http://schemas.microsoft.com/office/powerpoint/2010/main" val="1201584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1351718" y="4749286"/>
            <a:ext cx="792329" cy="76342"/>
          </a:xfrm>
          <a:custGeom>
            <a:avLst/>
            <a:gdLst>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16993 w 721679"/>
              <a:gd name="connsiteY4" fmla="*/ 32805 h 89042"/>
              <a:gd name="connsiteX5" fmla="*/ 721679 w 721679"/>
              <a:gd name="connsiteY5" fmla="*/ 89042 h 89042"/>
              <a:gd name="connsiteX6" fmla="*/ 0 w 721679"/>
              <a:gd name="connsiteY6" fmla="*/ 89042 h 89042"/>
              <a:gd name="connsiteX7" fmla="*/ 0 w 721679"/>
              <a:gd name="connsiteY7" fmla="*/ 89042 h 89042"/>
              <a:gd name="connsiteX0" fmla="*/ 0 w 740424"/>
              <a:gd name="connsiteY0" fmla="*/ 0 h 89042"/>
              <a:gd name="connsiteX1" fmla="*/ 168705 w 740424"/>
              <a:gd name="connsiteY1" fmla="*/ 9373 h 89042"/>
              <a:gd name="connsiteX2" fmla="*/ 379585 w 740424"/>
              <a:gd name="connsiteY2" fmla="*/ 23432 h 89042"/>
              <a:gd name="connsiteX3" fmla="*/ 599837 w 740424"/>
              <a:gd name="connsiteY3" fmla="*/ 28119 h 89042"/>
              <a:gd name="connsiteX4" fmla="*/ 740424 w 740424"/>
              <a:gd name="connsiteY4" fmla="*/ 23432 h 89042"/>
              <a:gd name="connsiteX5" fmla="*/ 721679 w 740424"/>
              <a:gd name="connsiteY5" fmla="*/ 89042 h 89042"/>
              <a:gd name="connsiteX6" fmla="*/ 0 w 740424"/>
              <a:gd name="connsiteY6" fmla="*/ 89042 h 89042"/>
              <a:gd name="connsiteX7" fmla="*/ 0 w 740424"/>
              <a:gd name="connsiteY7" fmla="*/ 89042 h 89042"/>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21679 w 721679"/>
              <a:gd name="connsiteY4" fmla="*/ 23432 h 89042"/>
              <a:gd name="connsiteX5" fmla="*/ 721679 w 721679"/>
              <a:gd name="connsiteY5" fmla="*/ 89042 h 89042"/>
              <a:gd name="connsiteX6" fmla="*/ 0 w 721679"/>
              <a:gd name="connsiteY6" fmla="*/ 89042 h 89042"/>
              <a:gd name="connsiteX7" fmla="*/ 0 w 721679"/>
              <a:gd name="connsiteY7" fmla="*/ 89042 h 89042"/>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16372 w 721679"/>
              <a:gd name="connsiteY4" fmla="*/ 40908 h 89042"/>
              <a:gd name="connsiteX5" fmla="*/ 721679 w 721679"/>
              <a:gd name="connsiteY5" fmla="*/ 89042 h 89042"/>
              <a:gd name="connsiteX6" fmla="*/ 0 w 721679"/>
              <a:gd name="connsiteY6" fmla="*/ 89042 h 89042"/>
              <a:gd name="connsiteX7" fmla="*/ 0 w 721679"/>
              <a:gd name="connsiteY7" fmla="*/ 89042 h 89042"/>
              <a:gd name="connsiteX0" fmla="*/ 0 w 721679"/>
              <a:gd name="connsiteY0" fmla="*/ 3327 h 79669"/>
              <a:gd name="connsiteX1" fmla="*/ 168705 w 721679"/>
              <a:gd name="connsiteY1" fmla="*/ 0 h 79669"/>
              <a:gd name="connsiteX2" fmla="*/ 379585 w 721679"/>
              <a:gd name="connsiteY2" fmla="*/ 14059 h 79669"/>
              <a:gd name="connsiteX3" fmla="*/ 599837 w 721679"/>
              <a:gd name="connsiteY3" fmla="*/ 18746 h 79669"/>
              <a:gd name="connsiteX4" fmla="*/ 716372 w 721679"/>
              <a:gd name="connsiteY4" fmla="*/ 31535 h 79669"/>
              <a:gd name="connsiteX5" fmla="*/ 721679 w 721679"/>
              <a:gd name="connsiteY5" fmla="*/ 79669 h 79669"/>
              <a:gd name="connsiteX6" fmla="*/ 0 w 721679"/>
              <a:gd name="connsiteY6" fmla="*/ 79669 h 79669"/>
              <a:gd name="connsiteX7" fmla="*/ 0 w 721679"/>
              <a:gd name="connsiteY7" fmla="*/ 79669 h 79669"/>
              <a:gd name="connsiteX0" fmla="*/ 0 w 721679"/>
              <a:gd name="connsiteY0" fmla="*/ 0 h 76342"/>
              <a:gd name="connsiteX1" fmla="*/ 171597 w 721679"/>
              <a:gd name="connsiteY1" fmla="*/ 15723 h 76342"/>
              <a:gd name="connsiteX2" fmla="*/ 379585 w 721679"/>
              <a:gd name="connsiteY2" fmla="*/ 10732 h 76342"/>
              <a:gd name="connsiteX3" fmla="*/ 599837 w 721679"/>
              <a:gd name="connsiteY3" fmla="*/ 15419 h 76342"/>
              <a:gd name="connsiteX4" fmla="*/ 716372 w 721679"/>
              <a:gd name="connsiteY4" fmla="*/ 28208 h 76342"/>
              <a:gd name="connsiteX5" fmla="*/ 721679 w 721679"/>
              <a:gd name="connsiteY5" fmla="*/ 76342 h 76342"/>
              <a:gd name="connsiteX6" fmla="*/ 0 w 721679"/>
              <a:gd name="connsiteY6" fmla="*/ 76342 h 76342"/>
              <a:gd name="connsiteX7" fmla="*/ 0 w 721679"/>
              <a:gd name="connsiteY7" fmla="*/ 76342 h 76342"/>
              <a:gd name="connsiteX0" fmla="*/ 0 w 721679"/>
              <a:gd name="connsiteY0" fmla="*/ 0 h 76342"/>
              <a:gd name="connsiteX1" fmla="*/ 171597 w 721679"/>
              <a:gd name="connsiteY1" fmla="*/ 15723 h 76342"/>
              <a:gd name="connsiteX2" fmla="*/ 379585 w 721679"/>
              <a:gd name="connsiteY2" fmla="*/ 10732 h 76342"/>
              <a:gd name="connsiteX3" fmla="*/ 599837 w 721679"/>
              <a:gd name="connsiteY3" fmla="*/ 15419 h 76342"/>
              <a:gd name="connsiteX4" fmla="*/ 719263 w 721679"/>
              <a:gd name="connsiteY4" fmla="*/ 15508 h 76342"/>
              <a:gd name="connsiteX5" fmla="*/ 721679 w 721679"/>
              <a:gd name="connsiteY5" fmla="*/ 76342 h 76342"/>
              <a:gd name="connsiteX6" fmla="*/ 0 w 721679"/>
              <a:gd name="connsiteY6" fmla="*/ 76342 h 76342"/>
              <a:gd name="connsiteX7" fmla="*/ 0 w 721679"/>
              <a:gd name="connsiteY7" fmla="*/ 76342 h 76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1679" h="76342">
                <a:moveTo>
                  <a:pt x="0" y="0"/>
                </a:moveTo>
                <a:lnTo>
                  <a:pt x="171597" y="15723"/>
                </a:lnTo>
                <a:lnTo>
                  <a:pt x="379585" y="10732"/>
                </a:lnTo>
                <a:lnTo>
                  <a:pt x="599837" y="15419"/>
                </a:lnTo>
                <a:lnTo>
                  <a:pt x="719263" y="15508"/>
                </a:lnTo>
                <a:cubicBezTo>
                  <a:pt x="720068" y="35786"/>
                  <a:pt x="720874" y="56064"/>
                  <a:pt x="721679" y="76342"/>
                </a:cubicBezTo>
                <a:lnTo>
                  <a:pt x="0" y="76342"/>
                </a:lnTo>
                <a:lnTo>
                  <a:pt x="0" y="76342"/>
                </a:lnTo>
              </a:path>
            </a:pathLst>
          </a:custGeom>
          <a:solidFill>
            <a:srgbClr val="FF0000"/>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8370"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Direction</a:t>
            </a:r>
            <a:endParaRPr lang="en-US">
              <a:latin typeface="Times" charset="0"/>
              <a:ea typeface="ＭＳ Ｐゴシック" charset="0"/>
              <a:cs typeface="ＭＳ Ｐゴシック" charset="0"/>
            </a:endParaRPr>
          </a:p>
        </p:txBody>
      </p:sp>
      <p:sp>
        <p:nvSpPr>
          <p:cNvPr id="58376" name="Line 8"/>
          <p:cNvSpPr>
            <a:spLocks noChangeShapeType="1"/>
          </p:cNvSpPr>
          <p:nvPr/>
        </p:nvSpPr>
        <p:spPr bwMode="auto">
          <a:xfrm flipV="1">
            <a:off x="213836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7" name="Line 9"/>
          <p:cNvSpPr>
            <a:spLocks noChangeShapeType="1"/>
          </p:cNvSpPr>
          <p:nvPr/>
        </p:nvSpPr>
        <p:spPr bwMode="auto">
          <a:xfrm>
            <a:off x="923925" y="3062288"/>
            <a:ext cx="10858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78" name="Text Box 10"/>
          <p:cNvSpPr txBox="1">
            <a:spLocks noChangeArrowheads="1"/>
          </p:cNvSpPr>
          <p:nvPr/>
        </p:nvSpPr>
        <p:spPr bwMode="auto">
          <a:xfrm>
            <a:off x="1130300" y="22225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58379" name="Line 11"/>
          <p:cNvSpPr>
            <a:spLocks noChangeShapeType="1"/>
          </p:cNvSpPr>
          <p:nvPr/>
        </p:nvSpPr>
        <p:spPr bwMode="auto">
          <a:xfrm flipH="1">
            <a:off x="3159125" y="1771650"/>
            <a:ext cx="2706688"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0" name="Text Box 12"/>
          <p:cNvSpPr txBox="1">
            <a:spLocks noChangeArrowheads="1"/>
          </p:cNvSpPr>
          <p:nvPr/>
        </p:nvSpPr>
        <p:spPr bwMode="auto">
          <a:xfrm>
            <a:off x="4419600" y="1250950"/>
            <a:ext cx="319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t>
            </a:r>
          </a:p>
        </p:txBody>
      </p:sp>
      <p:sp>
        <p:nvSpPr>
          <p:cNvPr id="58382" name="Line 14"/>
          <p:cNvSpPr>
            <a:spLocks noChangeShapeType="1"/>
          </p:cNvSpPr>
          <p:nvPr/>
        </p:nvSpPr>
        <p:spPr bwMode="auto">
          <a:xfrm flipV="1">
            <a:off x="7034213" y="2180929"/>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3" name="Line 15"/>
          <p:cNvSpPr>
            <a:spLocks noChangeShapeType="1"/>
          </p:cNvSpPr>
          <p:nvPr/>
        </p:nvSpPr>
        <p:spPr bwMode="auto">
          <a:xfrm>
            <a:off x="7138988" y="3062288"/>
            <a:ext cx="1068387"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58384" name="Text Box 16"/>
          <p:cNvSpPr txBox="1">
            <a:spLocks noChangeArrowheads="1"/>
          </p:cNvSpPr>
          <p:nvPr/>
        </p:nvSpPr>
        <p:spPr bwMode="auto">
          <a:xfrm>
            <a:off x="7362825" y="2273300"/>
            <a:ext cx="7366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2.5% </a:t>
            </a:r>
          </a:p>
          <a:p>
            <a:r>
              <a:rPr lang="en-US" sz="1800"/>
              <a:t>(.025)</a:t>
            </a:r>
            <a:endParaRPr lang="en-US"/>
          </a:p>
        </p:txBody>
      </p:sp>
      <p:sp>
        <p:nvSpPr>
          <p:cNvPr id="19" name="Line 5"/>
          <p:cNvSpPr>
            <a:spLocks noChangeShapeType="1"/>
          </p:cNvSpPr>
          <p:nvPr/>
        </p:nvSpPr>
        <p:spPr bwMode="auto">
          <a:xfrm flipH="1">
            <a:off x="4554595" y="1933954"/>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0" name="Line 4"/>
          <p:cNvSpPr>
            <a:spLocks noChangeShapeType="1"/>
          </p:cNvSpPr>
          <p:nvPr/>
        </p:nvSpPr>
        <p:spPr bwMode="auto">
          <a:xfrm flipH="1">
            <a:off x="744595" y="4829554"/>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4" name="Freeform 23"/>
          <p:cNvSpPr/>
          <p:nvPr/>
        </p:nvSpPr>
        <p:spPr>
          <a:xfrm flipH="1">
            <a:off x="1351719" y="2002462"/>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6" name="Line 9"/>
          <p:cNvSpPr>
            <a:spLocks noChangeShapeType="1"/>
          </p:cNvSpPr>
          <p:nvPr/>
        </p:nvSpPr>
        <p:spPr bwMode="auto">
          <a:xfrm flipV="1">
            <a:off x="6514691" y="1771650"/>
            <a:ext cx="0" cy="305518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7" name="Line 11"/>
          <p:cNvSpPr>
            <a:spLocks noChangeShapeType="1"/>
          </p:cNvSpPr>
          <p:nvPr/>
        </p:nvSpPr>
        <p:spPr bwMode="auto">
          <a:xfrm>
            <a:off x="6636928" y="1951170"/>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8" name="Text Box 13"/>
          <p:cNvSpPr txBox="1">
            <a:spLocks noChangeArrowheads="1"/>
          </p:cNvSpPr>
          <p:nvPr/>
        </p:nvSpPr>
        <p:spPr bwMode="auto">
          <a:xfrm>
            <a:off x="6876641" y="1344745"/>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3" name="Oval 2"/>
          <p:cNvSpPr/>
          <p:nvPr/>
        </p:nvSpPr>
        <p:spPr bwMode="auto">
          <a:xfrm>
            <a:off x="6274858" y="4372436"/>
            <a:ext cx="1762021" cy="88104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 name="Freeform 3"/>
          <p:cNvSpPr/>
          <p:nvPr/>
        </p:nvSpPr>
        <p:spPr>
          <a:xfrm>
            <a:off x="7034026" y="4737977"/>
            <a:ext cx="721679" cy="89042"/>
          </a:xfrm>
          <a:custGeom>
            <a:avLst/>
            <a:gdLst>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16993 w 721679"/>
              <a:gd name="connsiteY4" fmla="*/ 32805 h 89042"/>
              <a:gd name="connsiteX5" fmla="*/ 721679 w 721679"/>
              <a:gd name="connsiteY5" fmla="*/ 89042 h 89042"/>
              <a:gd name="connsiteX6" fmla="*/ 0 w 721679"/>
              <a:gd name="connsiteY6" fmla="*/ 89042 h 89042"/>
              <a:gd name="connsiteX7" fmla="*/ 0 w 721679"/>
              <a:gd name="connsiteY7" fmla="*/ 89042 h 89042"/>
              <a:gd name="connsiteX0" fmla="*/ 0 w 740424"/>
              <a:gd name="connsiteY0" fmla="*/ 0 h 89042"/>
              <a:gd name="connsiteX1" fmla="*/ 168705 w 740424"/>
              <a:gd name="connsiteY1" fmla="*/ 9373 h 89042"/>
              <a:gd name="connsiteX2" fmla="*/ 379585 w 740424"/>
              <a:gd name="connsiteY2" fmla="*/ 23432 h 89042"/>
              <a:gd name="connsiteX3" fmla="*/ 599837 w 740424"/>
              <a:gd name="connsiteY3" fmla="*/ 28119 h 89042"/>
              <a:gd name="connsiteX4" fmla="*/ 740424 w 740424"/>
              <a:gd name="connsiteY4" fmla="*/ 23432 h 89042"/>
              <a:gd name="connsiteX5" fmla="*/ 721679 w 740424"/>
              <a:gd name="connsiteY5" fmla="*/ 89042 h 89042"/>
              <a:gd name="connsiteX6" fmla="*/ 0 w 740424"/>
              <a:gd name="connsiteY6" fmla="*/ 89042 h 89042"/>
              <a:gd name="connsiteX7" fmla="*/ 0 w 740424"/>
              <a:gd name="connsiteY7" fmla="*/ 89042 h 89042"/>
              <a:gd name="connsiteX0" fmla="*/ 0 w 721679"/>
              <a:gd name="connsiteY0" fmla="*/ 0 h 89042"/>
              <a:gd name="connsiteX1" fmla="*/ 168705 w 721679"/>
              <a:gd name="connsiteY1" fmla="*/ 9373 h 89042"/>
              <a:gd name="connsiteX2" fmla="*/ 379585 w 721679"/>
              <a:gd name="connsiteY2" fmla="*/ 23432 h 89042"/>
              <a:gd name="connsiteX3" fmla="*/ 599837 w 721679"/>
              <a:gd name="connsiteY3" fmla="*/ 28119 h 89042"/>
              <a:gd name="connsiteX4" fmla="*/ 721679 w 721679"/>
              <a:gd name="connsiteY4" fmla="*/ 23432 h 89042"/>
              <a:gd name="connsiteX5" fmla="*/ 721679 w 721679"/>
              <a:gd name="connsiteY5" fmla="*/ 89042 h 89042"/>
              <a:gd name="connsiteX6" fmla="*/ 0 w 721679"/>
              <a:gd name="connsiteY6" fmla="*/ 89042 h 89042"/>
              <a:gd name="connsiteX7" fmla="*/ 0 w 721679"/>
              <a:gd name="connsiteY7" fmla="*/ 89042 h 8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1679" h="89042">
                <a:moveTo>
                  <a:pt x="0" y="0"/>
                </a:moveTo>
                <a:lnTo>
                  <a:pt x="168705" y="9373"/>
                </a:lnTo>
                <a:lnTo>
                  <a:pt x="379585" y="23432"/>
                </a:lnTo>
                <a:lnTo>
                  <a:pt x="599837" y="28119"/>
                </a:lnTo>
                <a:lnTo>
                  <a:pt x="721679" y="23432"/>
                </a:lnTo>
                <a:lnTo>
                  <a:pt x="721679" y="89042"/>
                </a:lnTo>
                <a:lnTo>
                  <a:pt x="0" y="89042"/>
                </a:lnTo>
                <a:lnTo>
                  <a:pt x="0" y="89042"/>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2" name="Text Box 6"/>
          <p:cNvSpPr txBox="1">
            <a:spLocks noChangeArrowheads="1"/>
          </p:cNvSpPr>
          <p:nvPr/>
        </p:nvSpPr>
        <p:spPr bwMode="auto">
          <a:xfrm>
            <a:off x="1348450" y="5469730"/>
            <a:ext cx="6645569"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It is more difficult to show significant differences</a:t>
            </a:r>
            <a:br>
              <a:rPr lang="en-US" dirty="0"/>
            </a:br>
            <a:r>
              <a:rPr lang="en-US" dirty="0"/>
              <a:t>(longer distance from the mean) for two-tailed tests.</a:t>
            </a:r>
          </a:p>
        </p:txBody>
      </p:sp>
      <p:sp>
        <p:nvSpPr>
          <p:cNvPr id="25" name="Oval 24"/>
          <p:cNvSpPr/>
          <p:nvPr/>
        </p:nvSpPr>
        <p:spPr bwMode="auto">
          <a:xfrm>
            <a:off x="1069758" y="4372156"/>
            <a:ext cx="1762021" cy="881049"/>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6" name="Text Box 17"/>
          <p:cNvSpPr txBox="1">
            <a:spLocks noChangeArrowheads="1"/>
          </p:cNvSpPr>
          <p:nvPr/>
        </p:nvSpPr>
        <p:spPr bwMode="auto">
          <a:xfrm>
            <a:off x="960438" y="915988"/>
            <a:ext cx="156164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rgbClr val="FF0000"/>
                </a:solidFill>
              </a:rPr>
              <a:t>alpha = .05</a:t>
            </a:r>
          </a:p>
        </p:txBody>
      </p:sp>
      <p:sp>
        <p:nvSpPr>
          <p:cNvPr id="5" name="Slide Number Placeholder 4"/>
          <p:cNvSpPr>
            <a:spLocks noGrp="1"/>
          </p:cNvSpPr>
          <p:nvPr>
            <p:ph type="sldNum" sz="quarter" idx="12"/>
          </p:nvPr>
        </p:nvSpPr>
        <p:spPr/>
        <p:txBody>
          <a:bodyPr/>
          <a:lstStyle/>
          <a:p>
            <a:fld id="{5956812E-8CF6-4042-9C95-AEEB181240A3}" type="slidenum">
              <a:rPr lang="en-US" smtClean="0"/>
              <a:t>22</a:t>
            </a:fld>
            <a:endParaRPr lang="en-US"/>
          </a:p>
        </p:txBody>
      </p:sp>
    </p:spTree>
    <p:extLst>
      <p:ext uri="{BB962C8B-B14F-4D97-AF65-F5344CB8AC3E}">
        <p14:creationId xmlns:p14="http://schemas.microsoft.com/office/powerpoint/2010/main" val="190134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Pacific Crest—Fall Math by Gender</a:t>
            </a:r>
          </a:p>
        </p:txBody>
      </p:sp>
      <p:sp>
        <p:nvSpPr>
          <p:cNvPr id="3" name="Content Placeholder 2"/>
          <p:cNvSpPr>
            <a:spLocks noGrp="1"/>
          </p:cNvSpPr>
          <p:nvPr>
            <p:ph idx="1"/>
          </p:nvPr>
        </p:nvSpPr>
        <p:spPr>
          <a:xfrm>
            <a:off x="457200" y="1600200"/>
            <a:ext cx="8229600" cy="4971544"/>
          </a:xfrm>
        </p:spPr>
        <p:txBody>
          <a:bodyPr>
            <a:normAutofit/>
          </a:bodyPr>
          <a:lstStyle/>
          <a:p>
            <a:r>
              <a:rPr lang="en-US" dirty="0"/>
              <a:t>Logically should the teacher use a one-tailed or a two-tailed test?</a:t>
            </a:r>
          </a:p>
          <a:p>
            <a:endParaRPr lang="en-US" dirty="0"/>
          </a:p>
          <a:p>
            <a:endParaRPr lang="en-US" dirty="0"/>
          </a:p>
          <a:p>
            <a:endParaRPr lang="en-US" dirty="0"/>
          </a:p>
          <a:p>
            <a:endParaRPr lang="en-US" dirty="0"/>
          </a:p>
          <a:p>
            <a:endParaRPr lang="en-US" dirty="0"/>
          </a:p>
          <a:p>
            <a:r>
              <a:rPr lang="en-US" dirty="0"/>
              <a:t>What difference does it make?</a:t>
            </a:r>
          </a:p>
        </p:txBody>
      </p:sp>
      <p:graphicFrame>
        <p:nvGraphicFramePr>
          <p:cNvPr id="6" name="Table 5"/>
          <p:cNvGraphicFramePr>
            <a:graphicFrameLocks noGrp="1"/>
          </p:cNvGraphicFramePr>
          <p:nvPr>
            <p:extLst/>
          </p:nvPr>
        </p:nvGraphicFramePr>
        <p:xfrm>
          <a:off x="908998" y="2775773"/>
          <a:ext cx="6362769" cy="2737922"/>
        </p:xfrm>
        <a:graphic>
          <a:graphicData uri="http://schemas.openxmlformats.org/drawingml/2006/table">
            <a:tbl>
              <a:tblPr/>
              <a:tblGrid>
                <a:gridCol w="1139339">
                  <a:extLst>
                    <a:ext uri="{9D8B030D-6E8A-4147-A177-3AD203B41FA5}">
                      <a16:colId xmlns:a16="http://schemas.microsoft.com/office/drawing/2014/main" val="20000"/>
                    </a:ext>
                  </a:extLst>
                </a:gridCol>
                <a:gridCol w="1524961">
                  <a:extLst>
                    <a:ext uri="{9D8B030D-6E8A-4147-A177-3AD203B41FA5}">
                      <a16:colId xmlns:a16="http://schemas.microsoft.com/office/drawing/2014/main" val="20001"/>
                    </a:ext>
                  </a:extLst>
                </a:gridCol>
                <a:gridCol w="1279565">
                  <a:extLst>
                    <a:ext uri="{9D8B030D-6E8A-4147-A177-3AD203B41FA5}">
                      <a16:colId xmlns:a16="http://schemas.microsoft.com/office/drawing/2014/main" val="20002"/>
                    </a:ext>
                  </a:extLst>
                </a:gridCol>
                <a:gridCol w="1279565">
                  <a:extLst>
                    <a:ext uri="{9D8B030D-6E8A-4147-A177-3AD203B41FA5}">
                      <a16:colId xmlns:a16="http://schemas.microsoft.com/office/drawing/2014/main" val="20003"/>
                    </a:ext>
                  </a:extLst>
                </a:gridCol>
                <a:gridCol w="1139339">
                  <a:extLst>
                    <a:ext uri="{9D8B030D-6E8A-4147-A177-3AD203B41FA5}">
                      <a16:colId xmlns:a16="http://schemas.microsoft.com/office/drawing/2014/main" val="20004"/>
                    </a:ext>
                  </a:extLst>
                </a:gridCol>
              </a:tblGrid>
              <a:tr h="248902">
                <a:tc gridSpan="5">
                  <a:txBody>
                    <a:bodyPr/>
                    <a:lstStyle/>
                    <a:p>
                      <a:pPr algn="l" fontAlgn="b"/>
                      <a:r>
                        <a:rPr lang="en-US" sz="1500" b="1" i="1" u="none" strike="noStrike">
                          <a:solidFill>
                            <a:srgbClr val="000000"/>
                          </a:solidFill>
                          <a:effectLst/>
                          <a:latin typeface="Calibri" charset="0"/>
                        </a:rPr>
                        <a:t>EZAnalyze Results Report - Independent T-Test of group 1 and 2 on MathF</a:t>
                      </a:r>
                    </a:p>
                  </a:txBody>
                  <a:tcPr marL="17528" marR="17528" marT="1752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dirty="0">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1"/>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r>
                        <a:rPr lang="en-US" sz="1500" b="1" i="0" u="none" strike="noStrike">
                          <a:solidFill>
                            <a:srgbClr val="000000"/>
                          </a:solidFill>
                          <a:effectLst/>
                          <a:latin typeface="Calibri" charset="0"/>
                        </a:rPr>
                        <a:t>Gender</a:t>
                      </a: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1</a:t>
                      </a:r>
                    </a:p>
                  </a:txBody>
                  <a:tcPr marL="17528" marR="17528" marT="17528" marB="0" anchor="b">
                    <a:lnL>
                      <a:noFill/>
                    </a:lnL>
                    <a:lnR>
                      <a:noFill/>
                    </a:lnR>
                    <a:lnT>
                      <a:noFill/>
                    </a:lnT>
                    <a:lnB>
                      <a:noFill/>
                    </a:lnB>
                  </a:tcPr>
                </a:tc>
                <a:tc>
                  <a:txBody>
                    <a:bodyPr/>
                    <a:lstStyle/>
                    <a:p>
                      <a:pPr algn="r" fontAlgn="b"/>
                      <a:r>
                        <a:rPr lang="is-IS" sz="1500" b="1" i="0" u="none" strike="noStrike">
                          <a:solidFill>
                            <a:srgbClr val="000000"/>
                          </a:solidFill>
                          <a:effectLst/>
                          <a:latin typeface="Calibri" charset="0"/>
                        </a:rPr>
                        <a:t>2</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2"/>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Mean:</a:t>
                      </a:r>
                    </a:p>
                  </a:txBody>
                  <a:tcPr marL="17528" marR="17528" marT="17528" marB="0" anchor="b">
                    <a:lnL>
                      <a:noFill/>
                    </a:lnL>
                    <a:lnR>
                      <a:noFill/>
                    </a:lnR>
                    <a:lnT>
                      <a:noFill/>
                    </a:lnT>
                    <a:lnB>
                      <a:noFill/>
                    </a:lnB>
                  </a:tcPr>
                </a:tc>
                <a:tc>
                  <a:txBody>
                    <a:bodyPr/>
                    <a:lstStyle/>
                    <a:p>
                      <a:pPr algn="r" fontAlgn="b"/>
                      <a:r>
                        <a:rPr lang="is-IS" sz="1500" b="0" i="0" u="none" strike="noStrike">
                          <a:solidFill>
                            <a:srgbClr val="000000"/>
                          </a:solidFill>
                          <a:effectLst/>
                          <a:latin typeface="Calibri" charset="0"/>
                        </a:rPr>
                        <a:t>40.215</a:t>
                      </a:r>
                    </a:p>
                  </a:txBody>
                  <a:tcPr marL="17528" marR="17528" marT="17528" marB="0" anchor="b">
                    <a:lnL>
                      <a:noFill/>
                    </a:lnL>
                    <a:lnR>
                      <a:noFill/>
                    </a:lnR>
                    <a:lnT>
                      <a:noFill/>
                    </a:lnT>
                    <a:lnB>
                      <a:noFill/>
                    </a:lnB>
                  </a:tcPr>
                </a:tc>
                <a:tc>
                  <a:txBody>
                    <a:bodyPr/>
                    <a:lstStyle/>
                    <a:p>
                      <a:pPr algn="r" fontAlgn="b"/>
                      <a:r>
                        <a:rPr lang="nb-NO" sz="1500" b="0" i="0" u="none" strike="noStrike">
                          <a:solidFill>
                            <a:srgbClr val="000000"/>
                          </a:solidFill>
                          <a:effectLst/>
                          <a:latin typeface="Calibri" charset="0"/>
                        </a:rPr>
                        <a:t>51.533</a:t>
                      </a:r>
                    </a:p>
                  </a:txBody>
                  <a:tcPr marL="17528" marR="17528" marT="17528" marB="0" anchor="b">
                    <a:lnL>
                      <a:noFill/>
                    </a:lnL>
                    <a:lnR>
                      <a:noFill/>
                    </a:lnR>
                    <a:lnT>
                      <a:noFill/>
                    </a:lnT>
                    <a:lnB>
                      <a:noFill/>
                    </a:lnB>
                  </a:tcPr>
                </a:tc>
                <a:tc>
                  <a:txBody>
                    <a:bodyPr/>
                    <a:lstStyle/>
                    <a:p>
                      <a:pPr algn="l" fontAlgn="b"/>
                      <a:endParaRPr lang="en-US" sz="1500" b="0" i="0" u="none" strike="noStrike" dirty="0">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3"/>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Std. Dev:</a:t>
                      </a:r>
                    </a:p>
                  </a:txBody>
                  <a:tcPr marL="17528" marR="17528" marT="17528" marB="0" anchor="b">
                    <a:lnL>
                      <a:noFill/>
                    </a:lnL>
                    <a:lnR>
                      <a:noFill/>
                    </a:lnR>
                    <a:lnT>
                      <a:noFill/>
                    </a:lnT>
                    <a:lnB>
                      <a:noFill/>
                    </a:lnB>
                  </a:tcPr>
                </a:tc>
                <a:tc>
                  <a:txBody>
                    <a:bodyPr/>
                    <a:lstStyle/>
                    <a:p>
                      <a:pPr algn="r" fontAlgn="b"/>
                      <a:r>
                        <a:rPr lang="hr-HR" sz="1500" b="0" i="0" u="none" strike="noStrike">
                          <a:solidFill>
                            <a:srgbClr val="000000"/>
                          </a:solidFill>
                          <a:effectLst/>
                          <a:latin typeface="Calibri" charset="0"/>
                        </a:rPr>
                        <a:t>14.566</a:t>
                      </a:r>
                    </a:p>
                  </a:txBody>
                  <a:tcPr marL="17528" marR="17528" marT="17528" marB="0" anchor="b">
                    <a:lnL>
                      <a:noFill/>
                    </a:lnL>
                    <a:lnR>
                      <a:noFill/>
                    </a:lnR>
                    <a:lnT>
                      <a:noFill/>
                    </a:lnT>
                    <a:lnB>
                      <a:noFill/>
                    </a:lnB>
                  </a:tcPr>
                </a:tc>
                <a:tc>
                  <a:txBody>
                    <a:bodyPr/>
                    <a:lstStyle/>
                    <a:p>
                      <a:pPr algn="r" fontAlgn="b"/>
                      <a:r>
                        <a:rPr lang="nb-NO" sz="1500" b="0" i="0" u="none" strike="noStrike">
                          <a:solidFill>
                            <a:srgbClr val="000000"/>
                          </a:solidFill>
                          <a:effectLst/>
                          <a:latin typeface="Calibri" charset="0"/>
                        </a:rPr>
                        <a:t>15.518</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4"/>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N:</a:t>
                      </a:r>
                    </a:p>
                  </a:txBody>
                  <a:tcPr marL="17528" marR="17528" marT="17528" marB="0" anchor="b">
                    <a:lnL>
                      <a:noFill/>
                    </a:lnL>
                    <a:lnR>
                      <a:noFill/>
                    </a:lnR>
                    <a:lnT>
                      <a:noFill/>
                    </a:lnT>
                    <a:lnB>
                      <a:noFill/>
                    </a:lnB>
                  </a:tcPr>
                </a:tc>
                <a:tc>
                  <a:txBody>
                    <a:bodyPr/>
                    <a:lstStyle/>
                    <a:p>
                      <a:pPr algn="r" fontAlgn="b"/>
                      <a:r>
                        <a:rPr lang="is-IS" sz="1500" b="0" i="0" u="none" strike="noStrike">
                          <a:solidFill>
                            <a:srgbClr val="000000"/>
                          </a:solidFill>
                          <a:effectLst/>
                          <a:latin typeface="Calibri" charset="0"/>
                        </a:rPr>
                        <a:t>13</a:t>
                      </a:r>
                    </a:p>
                  </a:txBody>
                  <a:tcPr marL="17528" marR="17528" marT="17528" marB="0" anchor="b">
                    <a:lnL>
                      <a:noFill/>
                    </a:lnL>
                    <a:lnR>
                      <a:noFill/>
                    </a:lnR>
                    <a:lnT>
                      <a:noFill/>
                    </a:lnT>
                    <a:lnB>
                      <a:noFill/>
                    </a:lnB>
                  </a:tcPr>
                </a:tc>
                <a:tc>
                  <a:txBody>
                    <a:bodyPr/>
                    <a:lstStyle/>
                    <a:p>
                      <a:pPr algn="r" fontAlgn="b"/>
                      <a:r>
                        <a:rPr lang="is-IS" sz="1500" b="0" i="0" u="none" strike="noStrike">
                          <a:solidFill>
                            <a:srgbClr val="000000"/>
                          </a:solidFill>
                          <a:effectLst/>
                          <a:latin typeface="Calibri" charset="0"/>
                        </a:rPr>
                        <a:t>12</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5"/>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6"/>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Mean Difference:</a:t>
                      </a:r>
                    </a:p>
                  </a:txBody>
                  <a:tcPr marL="17528" marR="17528" marT="17528" marB="0" anchor="b">
                    <a:lnL>
                      <a:noFill/>
                    </a:lnL>
                    <a:lnR>
                      <a:noFill/>
                    </a:lnR>
                    <a:lnT>
                      <a:noFill/>
                    </a:lnT>
                    <a:lnB>
                      <a:noFill/>
                    </a:lnB>
                  </a:tcPr>
                </a:tc>
                <a:tc>
                  <a:txBody>
                    <a:bodyPr/>
                    <a:lstStyle/>
                    <a:p>
                      <a:pPr algn="r" fontAlgn="b"/>
                      <a:r>
                        <a:rPr lang="nb-NO" sz="1500" b="0" i="0" u="none" strike="noStrike">
                          <a:solidFill>
                            <a:srgbClr val="000000"/>
                          </a:solidFill>
                          <a:effectLst/>
                          <a:latin typeface="Calibri" charset="0"/>
                        </a:rPr>
                        <a:t>11.318</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7"/>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T-Score:</a:t>
                      </a:r>
                    </a:p>
                  </a:txBody>
                  <a:tcPr marL="17528" marR="17528" marT="17528" marB="0" anchor="b">
                    <a:lnL>
                      <a:noFill/>
                    </a:lnL>
                    <a:lnR>
                      <a:noFill/>
                    </a:lnR>
                    <a:lnT>
                      <a:noFill/>
                    </a:lnT>
                    <a:lnB>
                      <a:noFill/>
                    </a:lnB>
                  </a:tcPr>
                </a:tc>
                <a:tc>
                  <a:txBody>
                    <a:bodyPr/>
                    <a:lstStyle/>
                    <a:p>
                      <a:pPr algn="r" fontAlgn="b"/>
                      <a:r>
                        <a:rPr lang="nb-NO" sz="1500" b="0" i="0" u="none" strike="noStrike">
                          <a:solidFill>
                            <a:srgbClr val="000000"/>
                          </a:solidFill>
                          <a:effectLst/>
                          <a:latin typeface="Calibri" charset="0"/>
                        </a:rPr>
                        <a:t>1.881</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dirty="0">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8"/>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en-US" sz="1500" b="1" i="0" u="none" strike="noStrike">
                          <a:solidFill>
                            <a:srgbClr val="000000"/>
                          </a:solidFill>
                          <a:effectLst/>
                          <a:latin typeface="Calibri" charset="0"/>
                        </a:rPr>
                        <a:t>Eta Squared:</a:t>
                      </a:r>
                    </a:p>
                  </a:txBody>
                  <a:tcPr marL="17528" marR="17528" marT="17528" marB="0" anchor="b">
                    <a:lnL>
                      <a:noFill/>
                    </a:lnL>
                    <a:lnR>
                      <a:noFill/>
                    </a:lnR>
                    <a:lnT>
                      <a:noFill/>
                    </a:lnT>
                    <a:lnB>
                      <a:noFill/>
                    </a:lnB>
                  </a:tcPr>
                </a:tc>
                <a:tc>
                  <a:txBody>
                    <a:bodyPr/>
                    <a:lstStyle/>
                    <a:p>
                      <a:pPr algn="r" fontAlgn="b"/>
                      <a:r>
                        <a:rPr lang="is-IS" sz="1500" b="0" i="0" u="none" strike="noStrike">
                          <a:solidFill>
                            <a:srgbClr val="000000"/>
                          </a:solidFill>
                          <a:effectLst/>
                          <a:latin typeface="Calibri" charset="0"/>
                        </a:rPr>
                        <a:t>.124</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09"/>
                  </a:ext>
                </a:extLst>
              </a:tr>
              <a:tr h="248902">
                <a:tc>
                  <a:txBody>
                    <a:bodyPr/>
                    <a:lstStyle/>
                    <a:p>
                      <a:pPr algn="l" fontAlgn="b"/>
                      <a:endParaRPr lang="en-US" sz="1500" b="1"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r" fontAlgn="b"/>
                      <a:r>
                        <a:rPr lang="fi-FI" sz="1500" b="1" i="0" u="none" strike="noStrike">
                          <a:solidFill>
                            <a:srgbClr val="000000"/>
                          </a:solidFill>
                          <a:effectLst/>
                          <a:latin typeface="Calibri" charset="0"/>
                        </a:rPr>
                        <a:t>P:</a:t>
                      </a:r>
                    </a:p>
                  </a:txBody>
                  <a:tcPr marL="17528" marR="17528" marT="17528" marB="0" anchor="b">
                    <a:lnL>
                      <a:noFill/>
                    </a:lnL>
                    <a:lnR>
                      <a:noFill/>
                    </a:lnR>
                    <a:lnT>
                      <a:noFill/>
                    </a:lnT>
                    <a:lnB>
                      <a:noFill/>
                    </a:lnB>
                  </a:tcPr>
                </a:tc>
                <a:tc>
                  <a:txBody>
                    <a:bodyPr/>
                    <a:lstStyle/>
                    <a:p>
                      <a:pPr algn="r" fontAlgn="b"/>
                      <a:r>
                        <a:rPr lang="is-IS" sz="1500" b="0" i="0" u="none" strike="noStrike">
                          <a:solidFill>
                            <a:srgbClr val="000000"/>
                          </a:solidFill>
                          <a:effectLst/>
                          <a:latin typeface="Calibri" charset="0"/>
                        </a:rPr>
                        <a:t>.073</a:t>
                      </a:r>
                    </a:p>
                  </a:txBody>
                  <a:tcPr marL="17528" marR="17528" marT="17528" marB="0" anchor="b">
                    <a:lnL>
                      <a:noFill/>
                    </a:lnL>
                    <a:lnR>
                      <a:noFill/>
                    </a:lnR>
                    <a:lnT>
                      <a:noFill/>
                    </a:lnT>
                    <a:lnB>
                      <a:noFill/>
                    </a:lnB>
                  </a:tcPr>
                </a:tc>
                <a:tc>
                  <a:txBody>
                    <a:bodyPr/>
                    <a:lstStyle/>
                    <a:p>
                      <a:pPr algn="l" fontAlgn="b"/>
                      <a:endParaRPr lang="en-US" sz="1500" b="0" i="0" u="none" strike="noStrike">
                        <a:solidFill>
                          <a:srgbClr val="000000"/>
                        </a:solidFill>
                        <a:effectLst/>
                        <a:latin typeface="Calibri" charset="0"/>
                      </a:endParaRPr>
                    </a:p>
                  </a:txBody>
                  <a:tcPr marL="17528" marR="17528" marT="17528" marB="0" anchor="b">
                    <a:lnL>
                      <a:noFill/>
                    </a:lnL>
                    <a:lnR>
                      <a:noFill/>
                    </a:lnR>
                    <a:lnT>
                      <a:noFill/>
                    </a:lnT>
                    <a:lnB>
                      <a:noFill/>
                    </a:lnB>
                  </a:tcPr>
                </a:tc>
                <a:tc>
                  <a:txBody>
                    <a:bodyPr/>
                    <a:lstStyle/>
                    <a:p>
                      <a:pPr algn="l" fontAlgn="b"/>
                      <a:endParaRPr lang="en-US" sz="1500" b="0" i="0" u="none" strike="noStrike" dirty="0">
                        <a:solidFill>
                          <a:srgbClr val="000000"/>
                        </a:solidFill>
                        <a:effectLst/>
                        <a:latin typeface="Calibri" charset="0"/>
                      </a:endParaRPr>
                    </a:p>
                  </a:txBody>
                  <a:tcPr marL="17528" marR="17528" marT="17528" marB="0" anchor="b">
                    <a:lnL>
                      <a:noFill/>
                    </a:lnL>
                    <a:lnR>
                      <a:noFill/>
                    </a:lnR>
                    <a:lnT>
                      <a:noFill/>
                    </a:lnT>
                    <a:lnB>
                      <a:noFill/>
                    </a:lnB>
                  </a:tcPr>
                </a:tc>
                <a:extLst>
                  <a:ext uri="{0D108BD9-81ED-4DB2-BD59-A6C34878D82A}">
                    <a16:rowId xmlns:a16="http://schemas.microsoft.com/office/drawing/2014/main" val="10010"/>
                  </a:ext>
                </a:extLst>
              </a:tr>
            </a:tbl>
          </a:graphicData>
        </a:graphic>
      </p:graphicFrame>
      <p:sp>
        <p:nvSpPr>
          <p:cNvPr id="7" name="Oval 6"/>
          <p:cNvSpPr/>
          <p:nvPr/>
        </p:nvSpPr>
        <p:spPr>
          <a:xfrm>
            <a:off x="4285397" y="5179325"/>
            <a:ext cx="777922" cy="470848"/>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23</a:t>
            </a:fld>
            <a:endParaRPr lang="en-US"/>
          </a:p>
        </p:txBody>
      </p:sp>
    </p:spTree>
    <p:extLst>
      <p:ext uri="{BB962C8B-B14F-4D97-AF65-F5344CB8AC3E}">
        <p14:creationId xmlns:p14="http://schemas.microsoft.com/office/powerpoint/2010/main" val="338141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82" y="186956"/>
            <a:ext cx="8968636" cy="1143000"/>
          </a:xfrm>
        </p:spPr>
        <p:txBody>
          <a:bodyPr>
            <a:normAutofit/>
          </a:bodyPr>
          <a:lstStyle/>
          <a:p>
            <a:r>
              <a:rPr lang="en-US" sz="4000" dirty="0"/>
              <a:t>In the language of hypothesis testing…</a:t>
            </a:r>
          </a:p>
        </p:txBody>
      </p:sp>
      <p:sp>
        <p:nvSpPr>
          <p:cNvPr id="3" name="Content Placeholder 2"/>
          <p:cNvSpPr>
            <a:spLocks noGrp="1"/>
          </p:cNvSpPr>
          <p:nvPr>
            <p:ph idx="1"/>
          </p:nvPr>
        </p:nvSpPr>
        <p:spPr>
          <a:xfrm>
            <a:off x="457200" y="1349680"/>
            <a:ext cx="8229600" cy="6028151"/>
          </a:xfrm>
        </p:spPr>
        <p:txBody>
          <a:bodyPr>
            <a:normAutofit/>
          </a:bodyPr>
          <a:lstStyle/>
          <a:p>
            <a:r>
              <a:rPr lang="en-US" dirty="0"/>
              <a:t>I hypothesize that there is a difference in math scores by gender.</a:t>
            </a:r>
          </a:p>
          <a:p>
            <a:r>
              <a:rPr lang="en-US" dirty="0"/>
              <a:t>Null hypothesis: there will be no difference between the scores by gender.</a:t>
            </a:r>
          </a:p>
          <a:p>
            <a:r>
              <a:rPr lang="en-US" dirty="0"/>
              <a:t>Since I cannot anticipate which way the scores will be different, I will use a two-tailed test.</a:t>
            </a:r>
          </a:p>
          <a:p>
            <a:r>
              <a:rPr lang="en-US" dirty="0"/>
              <a:t>I cannot reject the null hypothesis.</a:t>
            </a:r>
          </a:p>
          <a:p>
            <a:r>
              <a:rPr lang="en-US" dirty="0"/>
              <a:t>The best explanation, for now, is that both groups represent the same population.</a:t>
            </a:r>
          </a:p>
        </p:txBody>
      </p:sp>
      <p:sp>
        <p:nvSpPr>
          <p:cNvPr id="4" name="Slide Number Placeholder 3"/>
          <p:cNvSpPr>
            <a:spLocks noGrp="1"/>
          </p:cNvSpPr>
          <p:nvPr>
            <p:ph type="sldNum" sz="quarter" idx="12"/>
          </p:nvPr>
        </p:nvSpPr>
        <p:spPr/>
        <p:txBody>
          <a:bodyPr/>
          <a:lstStyle/>
          <a:p>
            <a:fld id="{5956812E-8CF6-4042-9C95-AEEB181240A3}" type="slidenum">
              <a:rPr lang="en-US" smtClean="0"/>
              <a:t>24</a:t>
            </a:fld>
            <a:endParaRPr lang="en-US"/>
          </a:p>
        </p:txBody>
      </p:sp>
    </p:spTree>
    <p:extLst>
      <p:ext uri="{BB962C8B-B14F-4D97-AF65-F5344CB8AC3E}">
        <p14:creationId xmlns:p14="http://schemas.microsoft.com/office/powerpoint/2010/main" val="9988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Confounding Variations</a:t>
            </a:r>
          </a:p>
        </p:txBody>
      </p:sp>
      <p:sp>
        <p:nvSpPr>
          <p:cNvPr id="4" name="Subtitle 3"/>
          <p:cNvSpPr>
            <a:spLocks noGrp="1"/>
          </p:cNvSpPr>
          <p:nvPr>
            <p:ph type="subTitle" idx="1"/>
          </p:nvPr>
        </p:nvSpPr>
        <p:spPr/>
        <p:txBody>
          <a:bodyPr/>
          <a:lstStyle/>
          <a:p>
            <a:r>
              <a:rPr lang="en-US" dirty="0">
                <a:solidFill>
                  <a:schemeClr val="tx1"/>
                </a:solidFill>
                <a:latin typeface="Times" charset="0"/>
                <a:ea typeface="ＭＳ Ｐゴシック" charset="0"/>
                <a:cs typeface="ＭＳ Ｐゴシック" charset="0"/>
              </a:rPr>
              <a:t>Similarity of Samples</a:t>
            </a:r>
          </a:p>
          <a:p>
            <a:endParaRPr lang="en-US" dirty="0"/>
          </a:p>
        </p:txBody>
      </p:sp>
    </p:spTree>
    <p:extLst>
      <p:ext uri="{BB962C8B-B14F-4D97-AF65-F5344CB8AC3E}">
        <p14:creationId xmlns:p14="http://schemas.microsoft.com/office/powerpoint/2010/main" val="1702847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dirty="0">
                <a:latin typeface="Times" charset="0"/>
                <a:ea typeface="ＭＳ Ｐゴシック" charset="0"/>
                <a:cs typeface="ＭＳ Ｐゴシック" charset="0"/>
              </a:rPr>
              <a:t>Measurement Error</a:t>
            </a:r>
          </a:p>
        </p:txBody>
      </p:sp>
      <p:sp>
        <p:nvSpPr>
          <p:cNvPr id="64515"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Random Error—something that may affect measurement but it appears randomly.</a:t>
            </a:r>
          </a:p>
          <a:p>
            <a:pPr lvl="1" eaLnBrk="1" hangingPunct="1"/>
            <a:r>
              <a:rPr lang="en-US" dirty="0">
                <a:latin typeface="Times" charset="0"/>
                <a:ea typeface="ＭＳ Ｐゴシック" charset="0"/>
                <a:cs typeface="ＭＳ Ｐゴシック" charset="0"/>
              </a:rPr>
              <a:t>e.g., impact of lighting on test taking</a:t>
            </a:r>
          </a:p>
          <a:p>
            <a:pPr eaLnBrk="1" hangingPunct="1"/>
            <a:r>
              <a:rPr lang="en-US" dirty="0">
                <a:latin typeface="Times" charset="0"/>
                <a:ea typeface="ＭＳ Ｐゴシック" charset="0"/>
                <a:cs typeface="ＭＳ Ｐゴシック" charset="0"/>
              </a:rPr>
              <a:t>Random error may effect variability of a sample but not the mean.</a:t>
            </a:r>
          </a:p>
          <a:p>
            <a:pPr eaLnBrk="1" hangingPunct="1"/>
            <a:r>
              <a:rPr lang="en-US" dirty="0">
                <a:latin typeface="Times" charset="0"/>
                <a:ea typeface="ＭＳ Ｐゴシック" charset="0"/>
                <a:cs typeface="ＭＳ Ｐゴシック" charset="0"/>
              </a:rPr>
              <a:t>i.e., Random error cancels out over the sample.</a:t>
            </a:r>
          </a:p>
        </p:txBody>
      </p:sp>
      <p:sp>
        <p:nvSpPr>
          <p:cNvPr id="2" name="Slide Number Placeholder 1"/>
          <p:cNvSpPr>
            <a:spLocks noGrp="1"/>
          </p:cNvSpPr>
          <p:nvPr>
            <p:ph type="sldNum" sz="quarter" idx="12"/>
          </p:nvPr>
        </p:nvSpPr>
        <p:spPr/>
        <p:txBody>
          <a:bodyPr/>
          <a:lstStyle/>
          <a:p>
            <a:fld id="{61694E1E-219A-A444-A241-FDE36A2374EE}" type="slidenum">
              <a:rPr lang="en-US" smtClean="0"/>
              <a:t>26</a:t>
            </a:fld>
            <a:endParaRPr lang="en-US"/>
          </a:p>
        </p:txBody>
      </p:sp>
    </p:spTree>
    <p:extLst>
      <p:ext uri="{BB962C8B-B14F-4D97-AF65-F5344CB8AC3E}">
        <p14:creationId xmlns:p14="http://schemas.microsoft.com/office/powerpoint/2010/main" val="38775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409575"/>
            <a:ext cx="7772400" cy="1143000"/>
          </a:xfrm>
        </p:spPr>
        <p:txBody>
          <a:bodyPr/>
          <a:lstStyle/>
          <a:p>
            <a:pPr eaLnBrk="1" hangingPunct="1"/>
            <a:r>
              <a:rPr lang="en-US" sz="3600" dirty="0">
                <a:latin typeface="Times" charset="0"/>
                <a:ea typeface="ＭＳ Ｐゴシック" charset="0"/>
                <a:cs typeface="ＭＳ Ｐゴシック" charset="0"/>
              </a:rPr>
              <a:t>Random Error</a:t>
            </a:r>
            <a:endParaRPr lang="en-US" dirty="0">
              <a:latin typeface="Times" charset="0"/>
              <a:ea typeface="ＭＳ Ｐゴシック" charset="0"/>
              <a:cs typeface="ＭＳ Ｐゴシック" charset="0"/>
            </a:endParaRPr>
          </a:p>
        </p:txBody>
      </p:sp>
      <p:sp>
        <p:nvSpPr>
          <p:cNvPr id="54278" name="Text Box 6"/>
          <p:cNvSpPr txBox="1">
            <a:spLocks noChangeArrowheads="1"/>
          </p:cNvSpPr>
          <p:nvPr/>
        </p:nvSpPr>
        <p:spPr bwMode="auto">
          <a:xfrm>
            <a:off x="1709778" y="5056971"/>
            <a:ext cx="5690568"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We generally don’t worry about random error because it is uniform in the sample. </a:t>
            </a:r>
            <a:br>
              <a:rPr lang="en-US" dirty="0"/>
            </a:br>
            <a:r>
              <a:rPr lang="en-US" dirty="0"/>
              <a:t>It’s impact averages to zero.</a:t>
            </a:r>
          </a:p>
        </p:txBody>
      </p:sp>
      <p:sp>
        <p:nvSpPr>
          <p:cNvPr id="21" name="Line 5"/>
          <p:cNvSpPr>
            <a:spLocks noChangeShapeType="1"/>
          </p:cNvSpPr>
          <p:nvPr/>
        </p:nvSpPr>
        <p:spPr bwMode="auto">
          <a:xfrm flipH="1">
            <a:off x="4555062" y="1934408"/>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2" name="Line 4"/>
          <p:cNvSpPr>
            <a:spLocks noChangeShapeType="1"/>
          </p:cNvSpPr>
          <p:nvPr/>
        </p:nvSpPr>
        <p:spPr bwMode="auto">
          <a:xfrm flipH="1">
            <a:off x="745062" y="4830008"/>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6" name="Freeform 25"/>
          <p:cNvSpPr/>
          <p:nvPr/>
        </p:nvSpPr>
        <p:spPr>
          <a:xfrm flipH="1">
            <a:off x="1352186" y="2002916"/>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3" name="Freeform 12"/>
          <p:cNvSpPr/>
          <p:nvPr/>
        </p:nvSpPr>
        <p:spPr>
          <a:xfrm flipH="1">
            <a:off x="1872205" y="2004908"/>
            <a:ext cx="5363589"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 name="TextBox 1"/>
          <p:cNvSpPr txBox="1"/>
          <p:nvPr/>
        </p:nvSpPr>
        <p:spPr>
          <a:xfrm>
            <a:off x="526394" y="2197568"/>
            <a:ext cx="2464859" cy="369332"/>
          </a:xfrm>
          <a:prstGeom prst="rect">
            <a:avLst/>
          </a:prstGeom>
          <a:noFill/>
        </p:spPr>
        <p:txBody>
          <a:bodyPr wrap="square" rtlCol="0">
            <a:spAutoFit/>
          </a:bodyPr>
          <a:lstStyle/>
          <a:p>
            <a:r>
              <a:rPr lang="en-US" dirty="0">
                <a:solidFill>
                  <a:srgbClr val="FF0000"/>
                </a:solidFill>
                <a:latin typeface="Times"/>
              </a:rPr>
              <a:t>Sample distribution</a:t>
            </a:r>
          </a:p>
        </p:txBody>
      </p:sp>
      <p:sp>
        <p:nvSpPr>
          <p:cNvPr id="15" name="TextBox 14"/>
          <p:cNvSpPr txBox="1"/>
          <p:nvPr/>
        </p:nvSpPr>
        <p:spPr>
          <a:xfrm>
            <a:off x="6132903" y="2025395"/>
            <a:ext cx="2464859" cy="646331"/>
          </a:xfrm>
          <a:prstGeom prst="rect">
            <a:avLst/>
          </a:prstGeom>
          <a:noFill/>
        </p:spPr>
        <p:txBody>
          <a:bodyPr wrap="square" rtlCol="0">
            <a:spAutoFit/>
          </a:bodyPr>
          <a:lstStyle/>
          <a:p>
            <a:r>
              <a:rPr lang="en-US" dirty="0">
                <a:latin typeface="Times"/>
              </a:rPr>
              <a:t>Sample distribution with random error</a:t>
            </a:r>
          </a:p>
        </p:txBody>
      </p:sp>
      <p:cxnSp>
        <p:nvCxnSpPr>
          <p:cNvPr id="4" name="Straight Arrow Connector 3"/>
          <p:cNvCxnSpPr/>
          <p:nvPr/>
        </p:nvCxnSpPr>
        <p:spPr bwMode="auto">
          <a:xfrm>
            <a:off x="2347883" y="2723982"/>
            <a:ext cx="1437138" cy="1161452"/>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6" name="Straight Arrow Connector 5"/>
          <p:cNvCxnSpPr/>
          <p:nvPr/>
        </p:nvCxnSpPr>
        <p:spPr bwMode="auto">
          <a:xfrm flipH="1">
            <a:off x="5472822" y="3225723"/>
            <a:ext cx="827190" cy="409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 name="Slide Number Placeholder 2"/>
          <p:cNvSpPr>
            <a:spLocks noGrp="1"/>
          </p:cNvSpPr>
          <p:nvPr>
            <p:ph type="sldNum" sz="quarter" idx="12"/>
          </p:nvPr>
        </p:nvSpPr>
        <p:spPr/>
        <p:txBody>
          <a:bodyPr/>
          <a:lstStyle/>
          <a:p>
            <a:fld id="{61694E1E-219A-A444-A241-FDE36A2374EE}" type="slidenum">
              <a:rPr lang="en-US" smtClean="0"/>
              <a:t>27</a:t>
            </a:fld>
            <a:endParaRPr lang="en-US"/>
          </a:p>
        </p:txBody>
      </p:sp>
    </p:spTree>
    <p:extLst>
      <p:ext uri="{BB962C8B-B14F-4D97-AF65-F5344CB8AC3E}">
        <p14:creationId xmlns:p14="http://schemas.microsoft.com/office/powerpoint/2010/main" val="2132445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dirty="0">
                <a:latin typeface="Times" charset="0"/>
                <a:ea typeface="ＭＳ Ｐゴシック" charset="0"/>
                <a:cs typeface="ＭＳ Ｐゴシック" charset="0"/>
              </a:rPr>
              <a:t>Measurement Error</a:t>
            </a:r>
          </a:p>
        </p:txBody>
      </p:sp>
      <p:sp>
        <p:nvSpPr>
          <p:cNvPr id="64515" name="Rectangle 3"/>
          <p:cNvSpPr>
            <a:spLocks noGrp="1" noChangeArrowheads="1"/>
          </p:cNvSpPr>
          <p:nvPr>
            <p:ph type="body" idx="1"/>
          </p:nvPr>
        </p:nvSpPr>
        <p:spPr>
          <a:xfrm>
            <a:off x="393703" y="1600200"/>
            <a:ext cx="8342086" cy="4525963"/>
          </a:xfrm>
        </p:spPr>
        <p:txBody>
          <a:bodyPr/>
          <a:lstStyle/>
          <a:p>
            <a:r>
              <a:rPr lang="en-US" dirty="0">
                <a:latin typeface="Times" charset="0"/>
                <a:ea typeface="ＭＳ Ｐゴシック" charset="0"/>
                <a:cs typeface="ＭＳ Ｐゴシック" charset="0"/>
              </a:rPr>
              <a:t>Systematic Error—something other than the independent variable in the design of your study that uniformly affects everyone in the sample.</a:t>
            </a:r>
          </a:p>
          <a:p>
            <a:pPr lvl="1" eaLnBrk="1" hangingPunct="1"/>
            <a:r>
              <a:rPr lang="en-US" dirty="0">
                <a:latin typeface="Times" charset="0"/>
                <a:ea typeface="ＭＳ Ｐゴシック" charset="0"/>
                <a:cs typeface="ＭＳ Ｐゴシック" charset="0"/>
              </a:rPr>
              <a:t>e.g., giving a cognitive test after P.E. rather than before.</a:t>
            </a:r>
          </a:p>
          <a:p>
            <a:pPr eaLnBrk="1" hangingPunct="1"/>
            <a:r>
              <a:rPr lang="en-US" dirty="0">
                <a:latin typeface="Times" charset="0"/>
                <a:ea typeface="ＭＳ Ｐゴシック" charset="0"/>
                <a:cs typeface="ＭＳ Ｐゴシック" charset="0"/>
              </a:rPr>
              <a:t>Systematic error affects the mean but not variability.</a:t>
            </a:r>
          </a:p>
        </p:txBody>
      </p:sp>
      <p:sp>
        <p:nvSpPr>
          <p:cNvPr id="2" name="Slide Number Placeholder 1"/>
          <p:cNvSpPr>
            <a:spLocks noGrp="1"/>
          </p:cNvSpPr>
          <p:nvPr>
            <p:ph type="sldNum" sz="quarter" idx="12"/>
          </p:nvPr>
        </p:nvSpPr>
        <p:spPr/>
        <p:txBody>
          <a:bodyPr/>
          <a:lstStyle/>
          <a:p>
            <a:fld id="{61694E1E-219A-A444-A241-FDE36A2374EE}" type="slidenum">
              <a:rPr lang="en-US" smtClean="0"/>
              <a:t>28</a:t>
            </a:fld>
            <a:endParaRPr lang="en-US"/>
          </a:p>
        </p:txBody>
      </p:sp>
    </p:spTree>
    <p:extLst>
      <p:ext uri="{BB962C8B-B14F-4D97-AF65-F5344CB8AC3E}">
        <p14:creationId xmlns:p14="http://schemas.microsoft.com/office/powerpoint/2010/main" val="142232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409575"/>
            <a:ext cx="7772400" cy="1143000"/>
          </a:xfrm>
        </p:spPr>
        <p:txBody>
          <a:bodyPr/>
          <a:lstStyle/>
          <a:p>
            <a:pPr eaLnBrk="1" hangingPunct="1"/>
            <a:r>
              <a:rPr lang="en-US" sz="3600" dirty="0">
                <a:latin typeface="Times" charset="0"/>
                <a:ea typeface="ＭＳ Ｐゴシック" charset="0"/>
                <a:cs typeface="ＭＳ Ｐゴシック" charset="0"/>
              </a:rPr>
              <a:t>Systematic Error</a:t>
            </a:r>
            <a:endParaRPr lang="en-US" dirty="0">
              <a:latin typeface="Times" charset="0"/>
              <a:ea typeface="ＭＳ Ｐゴシック" charset="0"/>
              <a:cs typeface="ＭＳ Ｐゴシック" charset="0"/>
            </a:endParaRPr>
          </a:p>
        </p:txBody>
      </p:sp>
      <p:sp>
        <p:nvSpPr>
          <p:cNvPr id="54278" name="Text Box 6"/>
          <p:cNvSpPr txBox="1">
            <a:spLocks noChangeArrowheads="1"/>
          </p:cNvSpPr>
          <p:nvPr/>
        </p:nvSpPr>
        <p:spPr bwMode="auto">
          <a:xfrm>
            <a:off x="1709778" y="5056971"/>
            <a:ext cx="5690568"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With systematic error the reported mean score will be higher or lower than the true average.</a:t>
            </a:r>
          </a:p>
        </p:txBody>
      </p:sp>
      <p:sp>
        <p:nvSpPr>
          <p:cNvPr id="21" name="Line 5"/>
          <p:cNvSpPr>
            <a:spLocks noChangeShapeType="1"/>
          </p:cNvSpPr>
          <p:nvPr/>
        </p:nvSpPr>
        <p:spPr bwMode="auto">
          <a:xfrm flipH="1">
            <a:off x="4555062" y="1934408"/>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2" name="Line 4"/>
          <p:cNvSpPr>
            <a:spLocks noChangeShapeType="1"/>
          </p:cNvSpPr>
          <p:nvPr/>
        </p:nvSpPr>
        <p:spPr bwMode="auto">
          <a:xfrm flipH="1">
            <a:off x="745062" y="4830008"/>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6" name="Freeform 25"/>
          <p:cNvSpPr/>
          <p:nvPr/>
        </p:nvSpPr>
        <p:spPr>
          <a:xfrm flipH="1">
            <a:off x="1352186" y="2002916"/>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noFill/>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 name="TextBox 1"/>
          <p:cNvSpPr txBox="1"/>
          <p:nvPr/>
        </p:nvSpPr>
        <p:spPr>
          <a:xfrm>
            <a:off x="526394" y="2197568"/>
            <a:ext cx="2464859" cy="369332"/>
          </a:xfrm>
          <a:prstGeom prst="rect">
            <a:avLst/>
          </a:prstGeom>
          <a:noFill/>
        </p:spPr>
        <p:txBody>
          <a:bodyPr wrap="square" rtlCol="0">
            <a:spAutoFit/>
          </a:bodyPr>
          <a:lstStyle/>
          <a:p>
            <a:r>
              <a:rPr lang="en-US" dirty="0">
                <a:solidFill>
                  <a:srgbClr val="FF0000"/>
                </a:solidFill>
                <a:latin typeface="Times"/>
              </a:rPr>
              <a:t>Sample</a:t>
            </a:r>
            <a:r>
              <a:rPr lang="en-US" dirty="0">
                <a:solidFill>
                  <a:srgbClr val="000000"/>
                </a:solidFill>
                <a:latin typeface="Times"/>
              </a:rPr>
              <a:t> </a:t>
            </a:r>
            <a:r>
              <a:rPr lang="en-US" dirty="0">
                <a:solidFill>
                  <a:srgbClr val="FF0000"/>
                </a:solidFill>
                <a:latin typeface="Times"/>
              </a:rPr>
              <a:t>distribution</a:t>
            </a:r>
          </a:p>
        </p:txBody>
      </p:sp>
      <p:sp>
        <p:nvSpPr>
          <p:cNvPr id="15" name="TextBox 14"/>
          <p:cNvSpPr txBox="1"/>
          <p:nvPr/>
        </p:nvSpPr>
        <p:spPr>
          <a:xfrm>
            <a:off x="6132903" y="2025395"/>
            <a:ext cx="2464859" cy="646331"/>
          </a:xfrm>
          <a:prstGeom prst="rect">
            <a:avLst/>
          </a:prstGeom>
          <a:noFill/>
        </p:spPr>
        <p:txBody>
          <a:bodyPr wrap="square" rtlCol="0">
            <a:spAutoFit/>
          </a:bodyPr>
          <a:lstStyle/>
          <a:p>
            <a:r>
              <a:rPr lang="en-US" dirty="0">
                <a:latin typeface="Times"/>
              </a:rPr>
              <a:t>Sample distribution with systematic error</a:t>
            </a:r>
          </a:p>
        </p:txBody>
      </p:sp>
      <p:cxnSp>
        <p:nvCxnSpPr>
          <p:cNvPr id="4" name="Straight Arrow Connector 3"/>
          <p:cNvCxnSpPr/>
          <p:nvPr/>
        </p:nvCxnSpPr>
        <p:spPr bwMode="auto">
          <a:xfrm>
            <a:off x="2347883" y="2723982"/>
            <a:ext cx="1236607" cy="994337"/>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6" name="Straight Arrow Connector 5"/>
          <p:cNvCxnSpPr/>
          <p:nvPr/>
        </p:nvCxnSpPr>
        <p:spPr bwMode="auto">
          <a:xfrm flipH="1">
            <a:off x="5773619" y="3225723"/>
            <a:ext cx="526393" cy="25863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Freeform 13"/>
          <p:cNvSpPr/>
          <p:nvPr/>
        </p:nvSpPr>
        <p:spPr>
          <a:xfrm flipH="1">
            <a:off x="1730171" y="20049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3" name="Slide Number Placeholder 2"/>
          <p:cNvSpPr>
            <a:spLocks noGrp="1"/>
          </p:cNvSpPr>
          <p:nvPr>
            <p:ph type="sldNum" sz="quarter" idx="12"/>
          </p:nvPr>
        </p:nvSpPr>
        <p:spPr/>
        <p:txBody>
          <a:bodyPr/>
          <a:lstStyle/>
          <a:p>
            <a:fld id="{61694E1E-219A-A444-A241-FDE36A2374EE}" type="slidenum">
              <a:rPr lang="en-US" smtClean="0"/>
              <a:t>29</a:t>
            </a:fld>
            <a:endParaRPr lang="en-US"/>
          </a:p>
        </p:txBody>
      </p:sp>
    </p:spTree>
    <p:extLst>
      <p:ext uri="{BB962C8B-B14F-4D97-AF65-F5344CB8AC3E}">
        <p14:creationId xmlns:p14="http://schemas.microsoft.com/office/powerpoint/2010/main" val="25437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6"/>
          <p:cNvSpPr>
            <a:spLocks noGrp="1"/>
          </p:cNvSpPr>
          <p:nvPr>
            <p:ph type="title"/>
          </p:nvPr>
        </p:nvSpPr>
        <p:spPr>
          <a:xfrm>
            <a:off x="457200" y="-121602"/>
            <a:ext cx="8229600" cy="1143000"/>
          </a:xfrm>
        </p:spPr>
        <p:txBody>
          <a:bodyPr>
            <a:normAutofit/>
          </a:bodyPr>
          <a:lstStyle/>
          <a:p>
            <a:r>
              <a:rPr lang="en-US" sz="3600" dirty="0"/>
              <a:t>Histogram of Pretest Scores</a:t>
            </a:r>
          </a:p>
        </p:txBody>
      </p:sp>
      <p:cxnSp>
        <p:nvCxnSpPr>
          <p:cNvPr id="5" name="Straight Connector 4"/>
          <p:cNvCxnSpPr/>
          <p:nvPr/>
        </p:nvCxnSpPr>
        <p:spPr>
          <a:xfrm>
            <a:off x="4630844" y="855765"/>
            <a:ext cx="0" cy="43216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955964" y="4003040"/>
            <a:ext cx="0" cy="117432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80720" y="5210073"/>
            <a:ext cx="6116320" cy="923330"/>
          </a:xfrm>
          <a:prstGeom prst="rect">
            <a:avLst/>
          </a:prstGeom>
          <a:noFill/>
        </p:spPr>
        <p:txBody>
          <a:bodyPr wrap="square" rtlCol="0">
            <a:spAutoFit/>
          </a:bodyPr>
          <a:lstStyle/>
          <a:p>
            <a:r>
              <a:rPr lang="en-US" dirty="0"/>
              <a:t>Descriptive Statistics:   	Mean</a:t>
            </a:r>
          </a:p>
          <a:p>
            <a:r>
              <a:rPr lang="en-US" dirty="0"/>
              <a:t>					Standard Deviation</a:t>
            </a:r>
          </a:p>
          <a:p>
            <a:r>
              <a:rPr lang="en-US" dirty="0"/>
              <a:t>					Group Size = </a:t>
            </a:r>
            <a:r>
              <a:rPr lang="en-US" i="1" dirty="0"/>
              <a:t>n</a:t>
            </a:r>
            <a:endParaRPr lang="en-US" dirty="0"/>
          </a:p>
        </p:txBody>
      </p:sp>
      <p:sp>
        <p:nvSpPr>
          <p:cNvPr id="10" name="Line 10"/>
          <p:cNvSpPr>
            <a:spLocks noChangeShapeType="1"/>
          </p:cNvSpPr>
          <p:nvPr/>
        </p:nvSpPr>
        <p:spPr bwMode="auto">
          <a:xfrm flipV="1">
            <a:off x="3677920" y="5059678"/>
            <a:ext cx="853440" cy="325121"/>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Line 10"/>
          <p:cNvSpPr>
            <a:spLocks noChangeShapeType="1"/>
          </p:cNvSpPr>
          <p:nvPr/>
        </p:nvSpPr>
        <p:spPr bwMode="auto">
          <a:xfrm flipV="1">
            <a:off x="4826000" y="5242777"/>
            <a:ext cx="129964" cy="322824"/>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5956812E-8CF6-4042-9C95-AEEB181240A3}" type="slidenum">
              <a:rPr lang="en-US" smtClean="0"/>
              <a:t>3</a:t>
            </a:fld>
            <a:endParaRPr lang="en-US"/>
          </a:p>
        </p:txBody>
      </p:sp>
    </p:spTree>
    <p:extLst>
      <p:ext uri="{BB962C8B-B14F-4D97-AF65-F5344CB8AC3E}">
        <p14:creationId xmlns:p14="http://schemas.microsoft.com/office/powerpoint/2010/main" val="2095916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dirty="0">
                <a:latin typeface="Times" charset="0"/>
                <a:ea typeface="ＭＳ Ｐゴシック" charset="0"/>
                <a:cs typeface="ＭＳ Ｐゴシック" charset="0"/>
              </a:rPr>
              <a:t>Reducing Error</a:t>
            </a:r>
          </a:p>
        </p:txBody>
      </p:sp>
      <p:sp>
        <p:nvSpPr>
          <p:cNvPr id="64515"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Systematic Error—improve your study design.</a:t>
            </a:r>
          </a:p>
          <a:p>
            <a:pPr eaLnBrk="1" hangingPunct="1"/>
            <a:r>
              <a:rPr lang="en-US" dirty="0">
                <a:latin typeface="Times" charset="0"/>
                <a:ea typeface="ＭＳ Ｐゴシック" charset="0"/>
                <a:cs typeface="ＭＳ Ｐゴシック" charset="0"/>
              </a:rPr>
              <a:t>Random Error—if you could reduce random error you could be more confident that the sample is the best representation of the population possible.</a:t>
            </a:r>
          </a:p>
          <a:p>
            <a:pPr eaLnBrk="1" hangingPunct="1"/>
            <a:r>
              <a:rPr lang="en-US" dirty="0">
                <a:latin typeface="Times" charset="0"/>
                <a:ea typeface="ＭＳ Ｐゴシック" charset="0"/>
                <a:cs typeface="ＭＳ Ｐゴシック" charset="0"/>
              </a:rPr>
              <a:t>Or—if there is less random error then the statistics do not have to be as conservative to adjust for the potential impact of random error.</a:t>
            </a:r>
          </a:p>
        </p:txBody>
      </p:sp>
      <p:sp>
        <p:nvSpPr>
          <p:cNvPr id="2" name="Slide Number Placeholder 1"/>
          <p:cNvSpPr>
            <a:spLocks noGrp="1"/>
          </p:cNvSpPr>
          <p:nvPr>
            <p:ph type="sldNum" sz="quarter" idx="12"/>
          </p:nvPr>
        </p:nvSpPr>
        <p:spPr/>
        <p:txBody>
          <a:bodyPr/>
          <a:lstStyle/>
          <a:p>
            <a:fld id="{61694E1E-219A-A444-A241-FDE36A2374EE}" type="slidenum">
              <a:rPr lang="en-US" smtClean="0"/>
              <a:t>30</a:t>
            </a:fld>
            <a:endParaRPr lang="en-US"/>
          </a:p>
        </p:txBody>
      </p:sp>
    </p:spTree>
    <p:extLst>
      <p:ext uri="{BB962C8B-B14F-4D97-AF65-F5344CB8AC3E}">
        <p14:creationId xmlns:p14="http://schemas.microsoft.com/office/powerpoint/2010/main" val="2694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dirty="0">
                <a:latin typeface="Times" charset="0"/>
                <a:ea typeface="ＭＳ Ｐゴシック" charset="0"/>
                <a:cs typeface="ＭＳ Ｐゴシック" charset="0"/>
              </a:rPr>
              <a:t>Sampling Distributions</a:t>
            </a:r>
          </a:p>
        </p:txBody>
      </p:sp>
      <p:sp>
        <p:nvSpPr>
          <p:cNvPr id="64515"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Remember what we are doing:</a:t>
            </a:r>
          </a:p>
          <a:p>
            <a:pPr lvl="1" eaLnBrk="1" hangingPunct="1"/>
            <a:r>
              <a:rPr lang="en-US" dirty="0">
                <a:latin typeface="Times" charset="0"/>
                <a:ea typeface="ＭＳ Ｐゴシック" charset="0"/>
                <a:cs typeface="ＭＳ Ｐゴシック" charset="0"/>
              </a:rPr>
              <a:t>We are imagining a sampling distribution of the population and then comparing a sample to it.</a:t>
            </a:r>
          </a:p>
          <a:p>
            <a:pPr marL="457200" lvl="1" indent="0" eaLnBrk="1" hangingPunct="1">
              <a:buNone/>
            </a:pPr>
            <a:endParaRPr lang="en-US" dirty="0">
              <a:latin typeface="Times" charset="0"/>
              <a:ea typeface="ＭＳ Ｐゴシック" charset="0"/>
              <a:cs typeface="ＭＳ Ｐゴシック" charset="0"/>
            </a:endParaRPr>
          </a:p>
          <a:p>
            <a:pPr lvl="1" eaLnBrk="1" hangingPunct="1"/>
            <a:r>
              <a:rPr lang="en-US" dirty="0">
                <a:latin typeface="Times" charset="0"/>
                <a:ea typeface="ＭＳ Ｐゴシック" charset="0"/>
                <a:cs typeface="ＭＳ Ｐゴシック" charset="0"/>
              </a:rPr>
              <a:t>Since we are never sure our sample really represents the population we have to add in conservative calculations to compensate.</a:t>
            </a:r>
          </a:p>
          <a:p>
            <a:pPr eaLnBrk="1" hangingPunct="1"/>
            <a:endParaRPr lang="en-US" dirty="0">
              <a:latin typeface="Times" charset="0"/>
              <a:ea typeface="ＭＳ Ｐゴシック" charset="0"/>
              <a:cs typeface="ＭＳ Ｐゴシック" charset="0"/>
            </a:endParaRPr>
          </a:p>
        </p:txBody>
      </p:sp>
      <p:sp>
        <p:nvSpPr>
          <p:cNvPr id="2" name="Slide Number Placeholder 1"/>
          <p:cNvSpPr>
            <a:spLocks noGrp="1"/>
          </p:cNvSpPr>
          <p:nvPr>
            <p:ph type="sldNum" sz="quarter" idx="12"/>
          </p:nvPr>
        </p:nvSpPr>
        <p:spPr/>
        <p:txBody>
          <a:bodyPr/>
          <a:lstStyle/>
          <a:p>
            <a:fld id="{61694E1E-219A-A444-A241-FDE36A2374EE}" type="slidenum">
              <a:rPr lang="en-US" smtClean="0"/>
              <a:t>31</a:t>
            </a:fld>
            <a:endParaRPr lang="en-US"/>
          </a:p>
        </p:txBody>
      </p:sp>
    </p:spTree>
    <p:extLst>
      <p:ext uri="{BB962C8B-B14F-4D97-AF65-F5344CB8AC3E}">
        <p14:creationId xmlns:p14="http://schemas.microsoft.com/office/powerpoint/2010/main" val="166677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685800" y="228600"/>
            <a:ext cx="7772400" cy="1143000"/>
          </a:xfrm>
        </p:spPr>
        <p:txBody>
          <a:bodyPr/>
          <a:lstStyle/>
          <a:p>
            <a:r>
              <a:rPr lang="en-US">
                <a:latin typeface="Times" charset="0"/>
                <a:ea typeface="ＭＳ Ｐゴシック" charset="0"/>
                <a:cs typeface="ＭＳ Ｐゴシック" charset="0"/>
              </a:rPr>
              <a:t>Using EZAnalyze for </a:t>
            </a:r>
            <a:r>
              <a:rPr lang="en-US" i="1">
                <a:latin typeface="Times" charset="0"/>
                <a:ea typeface="ＭＳ Ｐゴシック" charset="0"/>
                <a:cs typeface="ＭＳ Ｐゴシック" charset="0"/>
              </a:rPr>
              <a:t>t</a:t>
            </a:r>
            <a:r>
              <a:rPr lang="en-US">
                <a:latin typeface="Times" charset="0"/>
                <a:ea typeface="ＭＳ Ｐゴシック" charset="0"/>
                <a:cs typeface="ＭＳ Ｐゴシック" charset="0"/>
              </a:rPr>
              <a:t> -Tests</a:t>
            </a:r>
          </a:p>
        </p:txBody>
      </p:sp>
      <p:pic>
        <p:nvPicPr>
          <p:cNvPr id="4" name="Picture 3" descr="EZ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58500"/>
            <a:ext cx="9144000" cy="3787456"/>
          </a:xfrm>
          <a:prstGeom prst="rect">
            <a:avLst/>
          </a:prstGeom>
        </p:spPr>
      </p:pic>
      <p:sp>
        <p:nvSpPr>
          <p:cNvPr id="2" name="Slide Number Placeholder 1"/>
          <p:cNvSpPr>
            <a:spLocks noGrp="1"/>
          </p:cNvSpPr>
          <p:nvPr>
            <p:ph type="sldNum" sz="quarter" idx="12"/>
          </p:nvPr>
        </p:nvSpPr>
        <p:spPr/>
        <p:txBody>
          <a:bodyPr/>
          <a:lstStyle/>
          <a:p>
            <a:fld id="{61694E1E-219A-A444-A241-FDE36A2374EE}" type="slidenum">
              <a:rPr lang="en-US" smtClean="0"/>
              <a:t>32</a:t>
            </a:fld>
            <a:endParaRPr lang="en-US"/>
          </a:p>
        </p:txBody>
      </p:sp>
    </p:spTree>
    <p:extLst>
      <p:ext uri="{BB962C8B-B14F-4D97-AF65-F5344CB8AC3E}">
        <p14:creationId xmlns:p14="http://schemas.microsoft.com/office/powerpoint/2010/main" val="2109848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03275" y="409575"/>
            <a:ext cx="7772400" cy="1143000"/>
          </a:xfrm>
        </p:spPr>
        <p:txBody>
          <a:bodyPr/>
          <a:lstStyle/>
          <a:p>
            <a:pPr eaLnBrk="1" hangingPunct="1"/>
            <a:r>
              <a:rPr lang="en-US" dirty="0">
                <a:latin typeface="Times" charset="0"/>
                <a:ea typeface="ＭＳ Ｐゴシック" charset="0"/>
                <a:cs typeface="ＭＳ Ｐゴシック" charset="0"/>
              </a:rPr>
              <a:t>Analysis and Random Error</a:t>
            </a:r>
          </a:p>
        </p:txBody>
      </p:sp>
      <p:sp>
        <p:nvSpPr>
          <p:cNvPr id="67587" name="Rectangle 3"/>
          <p:cNvSpPr>
            <a:spLocks noGrp="1" noChangeArrowheads="1"/>
          </p:cNvSpPr>
          <p:nvPr>
            <p:ph type="body" idx="1"/>
          </p:nvPr>
        </p:nvSpPr>
        <p:spPr>
          <a:xfrm>
            <a:off x="430213" y="1630363"/>
            <a:ext cx="8294687" cy="4813300"/>
          </a:xfrm>
        </p:spPr>
        <p:txBody>
          <a:bodyPr/>
          <a:lstStyle/>
          <a:p>
            <a:pPr eaLnBrk="1" hangingPunct="1">
              <a:lnSpc>
                <a:spcPct val="90000"/>
              </a:lnSpc>
              <a:spcAft>
                <a:spcPct val="40000"/>
              </a:spcAft>
            </a:pPr>
            <a:r>
              <a:rPr lang="en-US" sz="2800" i="1" dirty="0">
                <a:latin typeface="Times" charset="0"/>
                <a:ea typeface="ＭＳ Ｐゴシック" charset="0"/>
                <a:cs typeface="ＭＳ Ｐゴシック" charset="0"/>
              </a:rPr>
              <a:t>One Sample t-test</a:t>
            </a:r>
            <a:r>
              <a:rPr lang="en-US" sz="2800" dirty="0">
                <a:latin typeface="Times" charset="0"/>
                <a:ea typeface="ＭＳ Ｐゴシック" charset="0"/>
                <a:cs typeface="ＭＳ Ｐゴシック" charset="0"/>
              </a:rPr>
              <a:t>—a sample is compared to a known population.</a:t>
            </a:r>
          </a:p>
          <a:p>
            <a:pPr lvl="1" eaLnBrk="1" hangingPunct="1">
              <a:lnSpc>
                <a:spcPct val="90000"/>
              </a:lnSpc>
              <a:spcAft>
                <a:spcPct val="40000"/>
              </a:spcAft>
            </a:pPr>
            <a:r>
              <a:rPr lang="en-US" sz="2400" dirty="0">
                <a:latin typeface="Times" charset="0"/>
                <a:ea typeface="ＭＳ Ｐゴシック" charset="0"/>
                <a:cs typeface="ＭＳ Ｐゴシック" charset="0"/>
              </a:rPr>
              <a:t>e.g., looking at a class average on a standardized test.</a:t>
            </a:r>
          </a:p>
          <a:p>
            <a:pPr eaLnBrk="1" hangingPunct="1">
              <a:lnSpc>
                <a:spcPct val="90000"/>
              </a:lnSpc>
              <a:spcAft>
                <a:spcPct val="40000"/>
              </a:spcAft>
            </a:pPr>
            <a:r>
              <a:rPr lang="en-US" sz="2800" dirty="0">
                <a:latin typeface="Times" charset="0"/>
                <a:ea typeface="ＭＳ Ｐゴシック" charset="0"/>
                <a:cs typeface="ＭＳ Ｐゴシック" charset="0"/>
              </a:rPr>
              <a:t>Since every member of the population is known, random error for the population and the sample are likely to be similar. The calculation can be less conservative.</a:t>
            </a:r>
          </a:p>
        </p:txBody>
      </p:sp>
      <p:sp>
        <p:nvSpPr>
          <p:cNvPr id="3" name="Slide Number Placeholder 2"/>
          <p:cNvSpPr>
            <a:spLocks noGrp="1"/>
          </p:cNvSpPr>
          <p:nvPr>
            <p:ph type="sldNum" sz="quarter" idx="12"/>
          </p:nvPr>
        </p:nvSpPr>
        <p:spPr/>
        <p:txBody>
          <a:bodyPr/>
          <a:lstStyle/>
          <a:p>
            <a:fld id="{61694E1E-219A-A444-A241-FDE36A2374EE}" type="slidenum">
              <a:rPr lang="en-US" smtClean="0"/>
              <a:t>33</a:t>
            </a:fld>
            <a:endParaRPr lang="en-US"/>
          </a:p>
        </p:txBody>
      </p:sp>
    </p:spTree>
    <p:extLst>
      <p:ext uri="{BB962C8B-B14F-4D97-AF65-F5344CB8AC3E}">
        <p14:creationId xmlns:p14="http://schemas.microsoft.com/office/powerpoint/2010/main" val="97369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03275" y="409575"/>
            <a:ext cx="7772400" cy="1143000"/>
          </a:xfrm>
        </p:spPr>
        <p:txBody>
          <a:bodyPr/>
          <a:lstStyle/>
          <a:p>
            <a:pPr eaLnBrk="1" hangingPunct="1"/>
            <a:r>
              <a:rPr lang="en-US" dirty="0">
                <a:latin typeface="Times" charset="0"/>
                <a:ea typeface="ＭＳ Ｐゴシック" charset="0"/>
                <a:cs typeface="ＭＳ Ｐゴシック" charset="0"/>
              </a:rPr>
              <a:t>Analysis and Random Error</a:t>
            </a:r>
          </a:p>
        </p:txBody>
      </p:sp>
      <p:sp>
        <p:nvSpPr>
          <p:cNvPr id="67587" name="Rectangle 3"/>
          <p:cNvSpPr>
            <a:spLocks noGrp="1" noChangeArrowheads="1"/>
          </p:cNvSpPr>
          <p:nvPr>
            <p:ph type="body" idx="1"/>
          </p:nvPr>
        </p:nvSpPr>
        <p:spPr>
          <a:xfrm>
            <a:off x="430213" y="1630363"/>
            <a:ext cx="8294687" cy="4813300"/>
          </a:xfrm>
        </p:spPr>
        <p:txBody>
          <a:bodyPr/>
          <a:lstStyle/>
          <a:p>
            <a:pPr eaLnBrk="1" hangingPunct="1">
              <a:lnSpc>
                <a:spcPct val="90000"/>
              </a:lnSpc>
              <a:spcAft>
                <a:spcPct val="40000"/>
              </a:spcAft>
            </a:pPr>
            <a:r>
              <a:rPr lang="en-US" sz="2800" i="1" dirty="0">
                <a:latin typeface="Times" charset="0"/>
                <a:ea typeface="ＭＳ Ｐゴシック" charset="0"/>
                <a:cs typeface="ＭＳ Ｐゴシック" charset="0"/>
              </a:rPr>
              <a:t>Paired t-test</a:t>
            </a:r>
            <a:r>
              <a:rPr lang="en-US" sz="2800" dirty="0">
                <a:latin typeface="Times" charset="0"/>
                <a:ea typeface="ＭＳ Ｐゴシック" charset="0"/>
                <a:cs typeface="ＭＳ Ｐゴシック" charset="0"/>
              </a:rPr>
              <a:t>—two assessments of the same sample are compared.</a:t>
            </a:r>
          </a:p>
          <a:p>
            <a:pPr lvl="1" eaLnBrk="1" hangingPunct="1">
              <a:lnSpc>
                <a:spcPct val="90000"/>
              </a:lnSpc>
              <a:spcAft>
                <a:spcPct val="40000"/>
              </a:spcAft>
            </a:pPr>
            <a:r>
              <a:rPr lang="en-US" sz="2400" dirty="0">
                <a:latin typeface="Times" charset="0"/>
                <a:ea typeface="ＭＳ Ｐゴシック" charset="0"/>
                <a:cs typeface="ＭＳ Ｐゴシック" charset="0"/>
              </a:rPr>
              <a:t>e.g., pre and post testing</a:t>
            </a:r>
          </a:p>
          <a:p>
            <a:pPr eaLnBrk="1" hangingPunct="1">
              <a:lnSpc>
                <a:spcPct val="90000"/>
              </a:lnSpc>
              <a:spcAft>
                <a:spcPct val="40000"/>
              </a:spcAft>
            </a:pPr>
            <a:r>
              <a:rPr lang="en-US" sz="2800" dirty="0">
                <a:latin typeface="Times" charset="0"/>
                <a:ea typeface="ＭＳ Ｐゴシック" charset="0"/>
                <a:cs typeface="ＭＳ Ｐゴシック" charset="0"/>
              </a:rPr>
              <a:t>Since every member of the sample is the same in both samples, random error between the two iterations are likely to be similar. Differences between the sample and population are unknown.</a:t>
            </a:r>
          </a:p>
        </p:txBody>
      </p:sp>
      <p:sp>
        <p:nvSpPr>
          <p:cNvPr id="2" name="Slide Number Placeholder 1"/>
          <p:cNvSpPr>
            <a:spLocks noGrp="1"/>
          </p:cNvSpPr>
          <p:nvPr>
            <p:ph type="sldNum" sz="quarter" idx="12"/>
          </p:nvPr>
        </p:nvSpPr>
        <p:spPr/>
        <p:txBody>
          <a:bodyPr/>
          <a:lstStyle/>
          <a:p>
            <a:fld id="{61694E1E-219A-A444-A241-FDE36A2374EE}" type="slidenum">
              <a:rPr lang="en-US" smtClean="0"/>
              <a:t>34</a:t>
            </a:fld>
            <a:endParaRPr lang="en-US"/>
          </a:p>
        </p:txBody>
      </p:sp>
    </p:spTree>
    <p:extLst>
      <p:ext uri="{BB962C8B-B14F-4D97-AF65-F5344CB8AC3E}">
        <p14:creationId xmlns:p14="http://schemas.microsoft.com/office/powerpoint/2010/main" val="129447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03275" y="409575"/>
            <a:ext cx="7772400" cy="1143000"/>
          </a:xfrm>
        </p:spPr>
        <p:txBody>
          <a:bodyPr/>
          <a:lstStyle/>
          <a:p>
            <a:pPr eaLnBrk="1" hangingPunct="1"/>
            <a:r>
              <a:rPr lang="en-US" dirty="0">
                <a:latin typeface="Times" charset="0"/>
                <a:ea typeface="ＭＳ Ｐゴシック" charset="0"/>
                <a:cs typeface="ＭＳ Ｐゴシック" charset="0"/>
              </a:rPr>
              <a:t>Analysis and Random Error</a:t>
            </a:r>
          </a:p>
        </p:txBody>
      </p:sp>
      <p:sp>
        <p:nvSpPr>
          <p:cNvPr id="67587" name="Rectangle 3"/>
          <p:cNvSpPr>
            <a:spLocks noGrp="1" noChangeArrowheads="1"/>
          </p:cNvSpPr>
          <p:nvPr>
            <p:ph type="body" idx="1"/>
          </p:nvPr>
        </p:nvSpPr>
        <p:spPr>
          <a:xfrm>
            <a:off x="430213" y="1630363"/>
            <a:ext cx="8294687" cy="4813300"/>
          </a:xfrm>
        </p:spPr>
        <p:txBody>
          <a:bodyPr/>
          <a:lstStyle/>
          <a:p>
            <a:pPr eaLnBrk="1" hangingPunct="1">
              <a:lnSpc>
                <a:spcPct val="90000"/>
              </a:lnSpc>
              <a:spcAft>
                <a:spcPct val="40000"/>
              </a:spcAft>
            </a:pPr>
            <a:r>
              <a:rPr lang="en-US" sz="2800" i="1" dirty="0">
                <a:latin typeface="Times" charset="0"/>
                <a:ea typeface="ＭＳ Ｐゴシック" charset="0"/>
                <a:cs typeface="ＭＳ Ｐゴシック" charset="0"/>
              </a:rPr>
              <a:t>Independent samples t-test</a:t>
            </a:r>
            <a:r>
              <a:rPr lang="en-US" sz="2800" dirty="0">
                <a:latin typeface="Times" charset="0"/>
                <a:ea typeface="ＭＳ Ｐゴシック" charset="0"/>
                <a:cs typeface="ＭＳ Ｐゴシック" charset="0"/>
              </a:rPr>
              <a:t>—assessments of two different groups.</a:t>
            </a:r>
          </a:p>
          <a:p>
            <a:pPr lvl="1" eaLnBrk="1" hangingPunct="1">
              <a:lnSpc>
                <a:spcPct val="90000"/>
              </a:lnSpc>
              <a:spcAft>
                <a:spcPct val="40000"/>
              </a:spcAft>
            </a:pPr>
            <a:r>
              <a:rPr lang="en-US" sz="2400" dirty="0">
                <a:latin typeface="Times" charset="0"/>
                <a:ea typeface="ＭＳ Ｐゴシック" charset="0"/>
                <a:cs typeface="ＭＳ Ｐゴシック" charset="0"/>
              </a:rPr>
              <a:t>e.g., same assessment in two classrooms</a:t>
            </a:r>
          </a:p>
          <a:p>
            <a:pPr eaLnBrk="1" hangingPunct="1">
              <a:lnSpc>
                <a:spcPct val="90000"/>
              </a:lnSpc>
              <a:spcAft>
                <a:spcPct val="40000"/>
              </a:spcAft>
            </a:pPr>
            <a:r>
              <a:rPr lang="en-US" sz="2800" dirty="0">
                <a:latin typeface="Times" charset="0"/>
                <a:ea typeface="ＭＳ Ｐゴシック" charset="0"/>
                <a:cs typeface="ＭＳ Ｐゴシック" charset="0"/>
              </a:rPr>
              <a:t>Random error of each group is likely to be different and each different from the population. Most conservative calculation must be used.</a:t>
            </a:r>
          </a:p>
        </p:txBody>
      </p:sp>
      <p:sp>
        <p:nvSpPr>
          <p:cNvPr id="3" name="Slide Number Placeholder 2"/>
          <p:cNvSpPr>
            <a:spLocks noGrp="1"/>
          </p:cNvSpPr>
          <p:nvPr>
            <p:ph type="sldNum" sz="quarter" idx="12"/>
          </p:nvPr>
        </p:nvSpPr>
        <p:spPr/>
        <p:txBody>
          <a:bodyPr/>
          <a:lstStyle/>
          <a:p>
            <a:fld id="{61694E1E-219A-A444-A241-FDE36A2374EE}" type="slidenum">
              <a:rPr lang="en-US" smtClean="0"/>
              <a:t>35</a:t>
            </a:fld>
            <a:endParaRPr lang="en-US"/>
          </a:p>
        </p:txBody>
      </p:sp>
    </p:spTree>
    <p:extLst>
      <p:ext uri="{BB962C8B-B14F-4D97-AF65-F5344CB8AC3E}">
        <p14:creationId xmlns:p14="http://schemas.microsoft.com/office/powerpoint/2010/main" val="122866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91440" y="409575"/>
            <a:ext cx="8920480" cy="1143000"/>
          </a:xfrm>
        </p:spPr>
        <p:txBody>
          <a:bodyPr>
            <a:normAutofit/>
          </a:bodyPr>
          <a:lstStyle/>
          <a:p>
            <a:pPr eaLnBrk="1" hangingPunct="1"/>
            <a:r>
              <a:rPr lang="en-US" dirty="0">
                <a:latin typeface="Times" charset="0"/>
                <a:ea typeface="ＭＳ Ｐゴシック" charset="0"/>
                <a:cs typeface="ＭＳ Ｐゴシック" charset="0"/>
              </a:rPr>
              <a:t>Being Conservative and Significance</a:t>
            </a:r>
          </a:p>
        </p:txBody>
      </p:sp>
      <p:sp>
        <p:nvSpPr>
          <p:cNvPr id="67587" name="Rectangle 3"/>
          <p:cNvSpPr>
            <a:spLocks noGrp="1" noChangeArrowheads="1"/>
          </p:cNvSpPr>
          <p:nvPr>
            <p:ph type="body" idx="1"/>
          </p:nvPr>
        </p:nvSpPr>
        <p:spPr>
          <a:xfrm>
            <a:off x="430213" y="1630363"/>
            <a:ext cx="8294687" cy="4813300"/>
          </a:xfrm>
        </p:spPr>
        <p:txBody>
          <a:bodyPr>
            <a:normAutofit lnSpcReduction="10000"/>
          </a:bodyPr>
          <a:lstStyle/>
          <a:p>
            <a:pPr eaLnBrk="1" hangingPunct="1">
              <a:lnSpc>
                <a:spcPct val="90000"/>
              </a:lnSpc>
              <a:spcAft>
                <a:spcPct val="40000"/>
              </a:spcAft>
            </a:pPr>
            <a:r>
              <a:rPr lang="en-US" sz="2800" i="1" dirty="0">
                <a:latin typeface="Times" charset="0"/>
                <a:ea typeface="ＭＳ Ｐゴシック" charset="0"/>
                <a:cs typeface="ＭＳ Ｐゴシック" charset="0"/>
              </a:rPr>
              <a:t>One sample t-test</a:t>
            </a:r>
            <a:r>
              <a:rPr lang="en-US" sz="2800" dirty="0">
                <a:latin typeface="Times" charset="0"/>
                <a:ea typeface="ＭＳ Ｐゴシック" charset="0"/>
                <a:cs typeface="ＭＳ Ｐゴシック" charset="0"/>
              </a:rPr>
              <a:t>—compare a group to the population.</a:t>
            </a:r>
          </a:p>
          <a:p>
            <a:pPr lvl="1" eaLnBrk="1" hangingPunct="1">
              <a:lnSpc>
                <a:spcPct val="90000"/>
              </a:lnSpc>
              <a:spcAft>
                <a:spcPts val="3800"/>
              </a:spcAft>
            </a:pPr>
            <a:r>
              <a:rPr lang="en-US" sz="2400" dirty="0">
                <a:solidFill>
                  <a:srgbClr val="FF0000"/>
                </a:solidFill>
                <a:latin typeface="Times" charset="0"/>
                <a:ea typeface="ＭＳ Ｐゴシック" charset="0"/>
                <a:cs typeface="ＭＳ Ｐゴシック" charset="0"/>
              </a:rPr>
              <a:t>Easiest to show statistical significance.</a:t>
            </a:r>
          </a:p>
          <a:p>
            <a:pPr eaLnBrk="1" hangingPunct="1">
              <a:lnSpc>
                <a:spcPct val="90000"/>
              </a:lnSpc>
              <a:spcAft>
                <a:spcPts val="3800"/>
              </a:spcAft>
            </a:pPr>
            <a:r>
              <a:rPr lang="en-US" sz="2800" i="1" dirty="0">
                <a:latin typeface="Times" charset="0"/>
                <a:ea typeface="ＭＳ Ｐゴシック" charset="0"/>
                <a:cs typeface="ＭＳ Ｐゴシック" charset="0"/>
              </a:rPr>
              <a:t>Paired t-test</a:t>
            </a:r>
            <a:r>
              <a:rPr lang="en-US" sz="2800" dirty="0">
                <a:latin typeface="Times" charset="0"/>
                <a:ea typeface="ＭＳ Ｐゴシック" charset="0"/>
                <a:cs typeface="ＭＳ Ｐゴシック" charset="0"/>
              </a:rPr>
              <a:t>—compare two assessments of the same group.</a:t>
            </a:r>
          </a:p>
          <a:p>
            <a:pPr eaLnBrk="1" hangingPunct="1">
              <a:lnSpc>
                <a:spcPct val="90000"/>
              </a:lnSpc>
              <a:spcAft>
                <a:spcPct val="40000"/>
              </a:spcAft>
            </a:pPr>
            <a:r>
              <a:rPr lang="en-US" sz="2800" i="1" dirty="0">
                <a:latin typeface="Times" charset="0"/>
                <a:ea typeface="ＭＳ Ｐゴシック" charset="0"/>
                <a:cs typeface="ＭＳ Ｐゴシック" charset="0"/>
              </a:rPr>
              <a:t>Independent samples t-test</a:t>
            </a:r>
            <a:r>
              <a:rPr lang="en-US" sz="2800" dirty="0">
                <a:latin typeface="Times" charset="0"/>
                <a:ea typeface="ＭＳ Ｐゴシック" charset="0"/>
                <a:cs typeface="ＭＳ Ｐゴシック" charset="0"/>
              </a:rPr>
              <a:t>—compare two different groups.</a:t>
            </a:r>
          </a:p>
          <a:p>
            <a:pPr lvl="1" eaLnBrk="1" hangingPunct="1">
              <a:lnSpc>
                <a:spcPct val="90000"/>
              </a:lnSpc>
              <a:spcAft>
                <a:spcPct val="40000"/>
              </a:spcAft>
            </a:pPr>
            <a:r>
              <a:rPr lang="en-US" sz="2400" dirty="0">
                <a:solidFill>
                  <a:srgbClr val="FF0000"/>
                </a:solidFill>
                <a:latin typeface="Times" charset="0"/>
                <a:ea typeface="ＭＳ Ｐゴシック" charset="0"/>
                <a:cs typeface="ＭＳ Ｐゴシック" charset="0"/>
              </a:rPr>
              <a:t>Most difficult to show statistical significance.</a:t>
            </a:r>
          </a:p>
          <a:p>
            <a:pPr eaLnBrk="1" hangingPunct="1">
              <a:lnSpc>
                <a:spcPct val="90000"/>
              </a:lnSpc>
              <a:spcAft>
                <a:spcPct val="40000"/>
              </a:spcAft>
            </a:pPr>
            <a:endParaRPr lang="en-US" sz="2800" dirty="0">
              <a:latin typeface="Times" charset="0"/>
              <a:ea typeface="ＭＳ Ｐゴシック" charset="0"/>
              <a:cs typeface="ＭＳ Ｐゴシック" charset="0"/>
            </a:endParaRPr>
          </a:p>
        </p:txBody>
      </p:sp>
      <p:cxnSp>
        <p:nvCxnSpPr>
          <p:cNvPr id="4" name="Straight Connector 3"/>
          <p:cNvCxnSpPr/>
          <p:nvPr/>
        </p:nvCxnSpPr>
        <p:spPr bwMode="auto">
          <a:xfrm>
            <a:off x="430213" y="3267107"/>
            <a:ext cx="829468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430213" y="4404913"/>
            <a:ext cx="829468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Slide Number Placeholder 1"/>
          <p:cNvSpPr>
            <a:spLocks noGrp="1"/>
          </p:cNvSpPr>
          <p:nvPr>
            <p:ph type="sldNum" sz="quarter" idx="12"/>
          </p:nvPr>
        </p:nvSpPr>
        <p:spPr/>
        <p:txBody>
          <a:bodyPr/>
          <a:lstStyle/>
          <a:p>
            <a:fld id="{61694E1E-219A-A444-A241-FDE36A2374EE}" type="slidenum">
              <a:rPr lang="en-US" smtClean="0"/>
              <a:t>36</a:t>
            </a:fld>
            <a:endParaRPr lang="en-US"/>
          </a:p>
        </p:txBody>
      </p:sp>
    </p:spTree>
    <p:extLst>
      <p:ext uri="{BB962C8B-B14F-4D97-AF65-F5344CB8AC3E}">
        <p14:creationId xmlns:p14="http://schemas.microsoft.com/office/powerpoint/2010/main" val="164289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03275" y="409575"/>
            <a:ext cx="7772400" cy="1143000"/>
          </a:xfrm>
        </p:spPr>
        <p:txBody>
          <a:bodyPr/>
          <a:lstStyle/>
          <a:p>
            <a:pPr eaLnBrk="1" hangingPunct="1"/>
            <a:r>
              <a:rPr lang="en-US" dirty="0">
                <a:latin typeface="Times" charset="0"/>
                <a:ea typeface="ＭＳ Ｐゴシック" charset="0"/>
                <a:cs typeface="ＭＳ Ｐゴシック" charset="0"/>
              </a:rPr>
              <a:t>Analysis </a:t>
            </a:r>
            <a:r>
              <a:rPr lang="en-US" dirty="0" err="1">
                <a:latin typeface="Times" charset="0"/>
                <a:ea typeface="ＭＳ Ｐゴシック" charset="0"/>
                <a:cs typeface="ＭＳ Ｐゴシック" charset="0"/>
              </a:rPr>
              <a:t>ToolPak</a:t>
            </a:r>
            <a:endParaRPr lang="en-US" dirty="0">
              <a:latin typeface="Times" charset="0"/>
              <a:ea typeface="ＭＳ Ｐゴシック" charset="0"/>
              <a:cs typeface="ＭＳ Ｐゴシック" charset="0"/>
            </a:endParaRPr>
          </a:p>
        </p:txBody>
      </p:sp>
      <p:sp>
        <p:nvSpPr>
          <p:cNvPr id="67587" name="Rectangle 3"/>
          <p:cNvSpPr>
            <a:spLocks noGrp="1" noChangeArrowheads="1"/>
          </p:cNvSpPr>
          <p:nvPr>
            <p:ph type="body" idx="1"/>
          </p:nvPr>
        </p:nvSpPr>
        <p:spPr>
          <a:xfrm>
            <a:off x="430213" y="1630363"/>
            <a:ext cx="8294687" cy="4813300"/>
          </a:xfrm>
        </p:spPr>
        <p:txBody>
          <a:bodyPr>
            <a:normAutofit lnSpcReduction="10000"/>
          </a:bodyPr>
          <a:lstStyle/>
          <a:p>
            <a:pPr eaLnBrk="1" hangingPunct="1">
              <a:lnSpc>
                <a:spcPct val="90000"/>
              </a:lnSpc>
              <a:spcAft>
                <a:spcPts val="1400"/>
              </a:spcAft>
            </a:pPr>
            <a:r>
              <a:rPr lang="en-US" sz="2800" i="1" dirty="0">
                <a:latin typeface="Times" charset="0"/>
                <a:ea typeface="ＭＳ Ｐゴシック" charset="0"/>
                <a:cs typeface="ＭＳ Ｐゴシック" charset="0"/>
              </a:rPr>
              <a:t>Paired Two Sample for Means</a:t>
            </a:r>
            <a:r>
              <a:rPr lang="en-US" sz="2800" dirty="0">
                <a:latin typeface="Times" charset="0"/>
                <a:ea typeface="ＭＳ Ｐゴシック" charset="0"/>
                <a:cs typeface="ＭＳ Ｐゴシック" charset="0"/>
              </a:rPr>
              <a:t>—compare two assessments of the same group.</a:t>
            </a:r>
          </a:p>
          <a:p>
            <a:pPr lvl="1" eaLnBrk="1" hangingPunct="1">
              <a:lnSpc>
                <a:spcPct val="90000"/>
              </a:lnSpc>
              <a:spcBef>
                <a:spcPts val="0"/>
              </a:spcBef>
              <a:spcAft>
                <a:spcPts val="3800"/>
              </a:spcAft>
            </a:pPr>
            <a:r>
              <a:rPr lang="en-US" sz="2400" dirty="0">
                <a:solidFill>
                  <a:srgbClr val="FF0000"/>
                </a:solidFill>
                <a:latin typeface="Times" charset="0"/>
                <a:ea typeface="ＭＳ Ｐゴシック" charset="0"/>
                <a:cs typeface="ＭＳ Ｐゴシック" charset="0"/>
              </a:rPr>
              <a:t>Easiest to show statistical significance.</a:t>
            </a:r>
          </a:p>
          <a:p>
            <a:pPr eaLnBrk="1" hangingPunct="1">
              <a:lnSpc>
                <a:spcPct val="90000"/>
              </a:lnSpc>
              <a:spcBef>
                <a:spcPts val="1224"/>
              </a:spcBef>
              <a:spcAft>
                <a:spcPct val="40000"/>
              </a:spcAft>
            </a:pPr>
            <a:r>
              <a:rPr lang="en-US" sz="2800" i="1" dirty="0">
                <a:latin typeface="Times" charset="0"/>
                <a:ea typeface="ＭＳ Ｐゴシック" charset="0"/>
                <a:cs typeface="ＭＳ Ｐゴシック" charset="0"/>
              </a:rPr>
              <a:t>Two-Sample Assuming Equal Variance</a:t>
            </a:r>
            <a:r>
              <a:rPr lang="en-US" sz="2800" dirty="0">
                <a:latin typeface="Times" charset="0"/>
                <a:ea typeface="ＭＳ Ｐゴシック" charset="0"/>
                <a:cs typeface="ＭＳ Ｐゴシック" charset="0"/>
              </a:rPr>
              <a:t>—groups of approximately equal size and demographics.</a:t>
            </a:r>
          </a:p>
          <a:p>
            <a:pPr marL="0" indent="0" eaLnBrk="1" hangingPunct="1">
              <a:lnSpc>
                <a:spcPct val="90000"/>
              </a:lnSpc>
              <a:spcAft>
                <a:spcPct val="40000"/>
              </a:spcAft>
              <a:buNone/>
            </a:pPr>
            <a:endParaRPr lang="en-US" sz="2800" dirty="0">
              <a:latin typeface="Times" charset="0"/>
              <a:ea typeface="ＭＳ Ｐゴシック" charset="0"/>
              <a:cs typeface="ＭＳ Ｐゴシック" charset="0"/>
            </a:endParaRPr>
          </a:p>
          <a:p>
            <a:pPr>
              <a:lnSpc>
                <a:spcPct val="90000"/>
              </a:lnSpc>
              <a:spcAft>
                <a:spcPts val="1400"/>
              </a:spcAft>
            </a:pPr>
            <a:r>
              <a:rPr lang="en-US" sz="2800" i="1" dirty="0">
                <a:latin typeface="Times" charset="0"/>
                <a:ea typeface="ＭＳ Ｐゴシック" charset="0"/>
                <a:cs typeface="ＭＳ Ｐゴシック" charset="0"/>
              </a:rPr>
              <a:t>Two-Sample Assuming Unequal Variance</a:t>
            </a:r>
            <a:r>
              <a:rPr lang="en-US" sz="2800" dirty="0">
                <a:latin typeface="Times" charset="0"/>
                <a:ea typeface="ＭＳ Ｐゴシック" charset="0"/>
                <a:cs typeface="ＭＳ Ｐゴシック" charset="0"/>
              </a:rPr>
              <a:t>—groups of unequal size or demographics.</a:t>
            </a:r>
          </a:p>
          <a:p>
            <a:pPr lvl="1" eaLnBrk="1" hangingPunct="1">
              <a:lnSpc>
                <a:spcPct val="90000"/>
              </a:lnSpc>
              <a:spcAft>
                <a:spcPct val="40000"/>
              </a:spcAft>
            </a:pPr>
            <a:r>
              <a:rPr lang="en-US" sz="2400" dirty="0">
                <a:solidFill>
                  <a:srgbClr val="FF0000"/>
                </a:solidFill>
                <a:latin typeface="Times" charset="0"/>
                <a:ea typeface="ＭＳ Ｐゴシック" charset="0"/>
                <a:cs typeface="ＭＳ Ｐゴシック" charset="0"/>
              </a:rPr>
              <a:t>Most difficult to show statistical significance.</a:t>
            </a:r>
          </a:p>
          <a:p>
            <a:pPr eaLnBrk="1" hangingPunct="1">
              <a:lnSpc>
                <a:spcPct val="90000"/>
              </a:lnSpc>
              <a:spcAft>
                <a:spcPct val="40000"/>
              </a:spcAft>
            </a:pPr>
            <a:endParaRPr lang="en-US" sz="2800" dirty="0">
              <a:latin typeface="Times" charset="0"/>
              <a:ea typeface="ＭＳ Ｐゴシック" charset="0"/>
              <a:cs typeface="ＭＳ Ｐゴシック" charset="0"/>
            </a:endParaRPr>
          </a:p>
        </p:txBody>
      </p:sp>
      <p:cxnSp>
        <p:nvCxnSpPr>
          <p:cNvPr id="4" name="Straight Connector 3"/>
          <p:cNvCxnSpPr/>
          <p:nvPr/>
        </p:nvCxnSpPr>
        <p:spPr bwMode="auto">
          <a:xfrm>
            <a:off x="430213" y="3267107"/>
            <a:ext cx="829468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430213" y="4679233"/>
            <a:ext cx="8294687"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Slide Number Placeholder 1"/>
          <p:cNvSpPr>
            <a:spLocks noGrp="1"/>
          </p:cNvSpPr>
          <p:nvPr>
            <p:ph type="sldNum" sz="quarter" idx="12"/>
          </p:nvPr>
        </p:nvSpPr>
        <p:spPr/>
        <p:txBody>
          <a:bodyPr/>
          <a:lstStyle/>
          <a:p>
            <a:fld id="{61694E1E-219A-A444-A241-FDE36A2374EE}" type="slidenum">
              <a:rPr lang="en-US" smtClean="0"/>
              <a:t>37</a:t>
            </a:fld>
            <a:endParaRPr lang="en-US"/>
          </a:p>
        </p:txBody>
      </p:sp>
    </p:spTree>
    <p:extLst>
      <p:ext uri="{BB962C8B-B14F-4D97-AF65-F5344CB8AC3E}">
        <p14:creationId xmlns:p14="http://schemas.microsoft.com/office/powerpoint/2010/main" val="41356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5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Confounding Variations</a:t>
            </a:r>
          </a:p>
        </p:txBody>
      </p:sp>
      <p:sp>
        <p:nvSpPr>
          <p:cNvPr id="4" name="Subtitle 3"/>
          <p:cNvSpPr>
            <a:spLocks noGrp="1"/>
          </p:cNvSpPr>
          <p:nvPr>
            <p:ph type="subTitle" idx="1"/>
          </p:nvPr>
        </p:nvSpPr>
        <p:spPr/>
        <p:txBody>
          <a:bodyPr/>
          <a:lstStyle/>
          <a:p>
            <a:r>
              <a:rPr lang="en-US" dirty="0">
                <a:solidFill>
                  <a:schemeClr val="tx1"/>
                </a:solidFill>
                <a:latin typeface="Times" charset="0"/>
                <a:ea typeface="ＭＳ Ｐゴシック" charset="0"/>
                <a:cs typeface="ＭＳ Ｐゴシック" charset="0"/>
              </a:rPr>
              <a:t>Random Selection</a:t>
            </a:r>
          </a:p>
          <a:p>
            <a:endParaRPr lang="en-US" dirty="0"/>
          </a:p>
        </p:txBody>
      </p:sp>
    </p:spTree>
    <p:extLst>
      <p:ext uri="{BB962C8B-B14F-4D97-AF65-F5344CB8AC3E}">
        <p14:creationId xmlns:p14="http://schemas.microsoft.com/office/powerpoint/2010/main" val="617262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Random Sample</a:t>
            </a:r>
          </a:p>
        </p:txBody>
      </p:sp>
      <p:sp>
        <p:nvSpPr>
          <p:cNvPr id="3" name="Content Placeholder 2"/>
          <p:cNvSpPr>
            <a:spLocks noGrp="1"/>
          </p:cNvSpPr>
          <p:nvPr>
            <p:ph idx="1"/>
          </p:nvPr>
        </p:nvSpPr>
        <p:spPr/>
        <p:txBody>
          <a:bodyPr/>
          <a:lstStyle/>
          <a:p>
            <a:r>
              <a:rPr lang="en-US" dirty="0"/>
              <a:t>The assumption of the sampling distribution of the mean is based on randomly selected groups of a given size.</a:t>
            </a:r>
          </a:p>
          <a:p>
            <a:r>
              <a:rPr lang="en-US" dirty="0"/>
              <a:t>So, to believe our sample is going to be one of those random selected groups, the sample has to be selected randomly.</a:t>
            </a:r>
          </a:p>
        </p:txBody>
      </p:sp>
      <p:sp>
        <p:nvSpPr>
          <p:cNvPr id="4" name="Slide Number Placeholder 3"/>
          <p:cNvSpPr>
            <a:spLocks noGrp="1"/>
          </p:cNvSpPr>
          <p:nvPr>
            <p:ph type="sldNum" sz="quarter" idx="12"/>
          </p:nvPr>
        </p:nvSpPr>
        <p:spPr/>
        <p:txBody>
          <a:bodyPr/>
          <a:lstStyle/>
          <a:p>
            <a:fld id="{5956812E-8CF6-4042-9C95-AEEB181240A3}" type="slidenum">
              <a:rPr lang="en-US" smtClean="0"/>
              <a:t>39</a:t>
            </a:fld>
            <a:endParaRPr lang="en-US"/>
          </a:p>
        </p:txBody>
      </p:sp>
    </p:spTree>
    <p:extLst>
      <p:ext uri="{BB962C8B-B14F-4D97-AF65-F5344CB8AC3E}">
        <p14:creationId xmlns:p14="http://schemas.microsoft.com/office/powerpoint/2010/main" val="456901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6"/>
          <p:cNvSpPr>
            <a:spLocks noGrp="1"/>
          </p:cNvSpPr>
          <p:nvPr>
            <p:ph type="title"/>
          </p:nvPr>
        </p:nvSpPr>
        <p:spPr>
          <a:xfrm>
            <a:off x="101600" y="-121602"/>
            <a:ext cx="8971280" cy="1143000"/>
          </a:xfrm>
        </p:spPr>
        <p:txBody>
          <a:bodyPr>
            <a:normAutofit/>
          </a:bodyPr>
          <a:lstStyle/>
          <a:p>
            <a:r>
              <a:rPr lang="en-US" sz="3600" dirty="0"/>
              <a:t>This sample came from </a:t>
            </a:r>
            <a:r>
              <a:rPr lang="en-US" sz="3600"/>
              <a:t>an unknown population</a:t>
            </a:r>
            <a:endParaRPr lang="en-US" sz="3600" dirty="0"/>
          </a:p>
        </p:txBody>
      </p:sp>
      <p:cxnSp>
        <p:nvCxnSpPr>
          <p:cNvPr id="5" name="Straight Connector 4"/>
          <p:cNvCxnSpPr/>
          <p:nvPr/>
        </p:nvCxnSpPr>
        <p:spPr>
          <a:xfrm>
            <a:off x="4630844" y="855765"/>
            <a:ext cx="0" cy="43216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955964" y="4003040"/>
            <a:ext cx="0" cy="117432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80720" y="5210073"/>
            <a:ext cx="6116320" cy="923330"/>
          </a:xfrm>
          <a:prstGeom prst="rect">
            <a:avLst/>
          </a:prstGeom>
          <a:noFill/>
        </p:spPr>
        <p:txBody>
          <a:bodyPr wrap="square" rtlCol="0">
            <a:spAutoFit/>
          </a:bodyPr>
          <a:lstStyle/>
          <a:p>
            <a:r>
              <a:rPr lang="en-US" dirty="0"/>
              <a:t>Descriptive Statistics:   	Mean</a:t>
            </a:r>
          </a:p>
          <a:p>
            <a:r>
              <a:rPr lang="en-US" dirty="0"/>
              <a:t>					Standard Deviation</a:t>
            </a:r>
          </a:p>
          <a:p>
            <a:r>
              <a:rPr lang="en-US" dirty="0"/>
              <a:t>					Group Size = </a:t>
            </a:r>
            <a:r>
              <a:rPr lang="en-US" i="1" dirty="0"/>
              <a:t>n</a:t>
            </a:r>
            <a:endParaRPr lang="en-US" dirty="0"/>
          </a:p>
        </p:txBody>
      </p:sp>
      <p:sp>
        <p:nvSpPr>
          <p:cNvPr id="10" name="Line 10"/>
          <p:cNvSpPr>
            <a:spLocks noChangeShapeType="1"/>
          </p:cNvSpPr>
          <p:nvPr/>
        </p:nvSpPr>
        <p:spPr bwMode="auto">
          <a:xfrm flipV="1">
            <a:off x="3677920" y="5059678"/>
            <a:ext cx="853440" cy="325121"/>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Line 10"/>
          <p:cNvSpPr>
            <a:spLocks noChangeShapeType="1"/>
          </p:cNvSpPr>
          <p:nvPr/>
        </p:nvSpPr>
        <p:spPr bwMode="auto">
          <a:xfrm flipV="1">
            <a:off x="4826000" y="5242777"/>
            <a:ext cx="129964" cy="322824"/>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TextBox 1"/>
          <p:cNvSpPr txBox="1"/>
          <p:nvPr/>
        </p:nvSpPr>
        <p:spPr>
          <a:xfrm>
            <a:off x="574889" y="1171793"/>
            <a:ext cx="2801196" cy="1323439"/>
          </a:xfrm>
          <a:prstGeom prst="rect">
            <a:avLst/>
          </a:prstGeom>
          <a:noFill/>
        </p:spPr>
        <p:txBody>
          <a:bodyPr wrap="square" rtlCol="0">
            <a:spAutoFit/>
          </a:bodyPr>
          <a:lstStyle/>
          <a:p>
            <a:r>
              <a:rPr lang="en-US" sz="2000" dirty="0"/>
              <a:t>Since we do not know the precise population we need to make a guess at what it looks like.</a:t>
            </a:r>
          </a:p>
        </p:txBody>
      </p:sp>
      <p:sp>
        <p:nvSpPr>
          <p:cNvPr id="12" name="TextBox 11"/>
          <p:cNvSpPr txBox="1"/>
          <p:nvPr/>
        </p:nvSpPr>
        <p:spPr>
          <a:xfrm>
            <a:off x="5425664" y="1171792"/>
            <a:ext cx="2801196" cy="1323439"/>
          </a:xfrm>
          <a:prstGeom prst="rect">
            <a:avLst/>
          </a:prstGeom>
          <a:noFill/>
        </p:spPr>
        <p:txBody>
          <a:bodyPr wrap="square" rtlCol="0">
            <a:spAutoFit/>
          </a:bodyPr>
          <a:lstStyle/>
          <a:p>
            <a:r>
              <a:rPr lang="en-US" sz="2000" dirty="0"/>
              <a:t>To do that we need to estimate the parameters of the population using sample statistics.</a:t>
            </a:r>
          </a:p>
        </p:txBody>
      </p:sp>
      <p:sp>
        <p:nvSpPr>
          <p:cNvPr id="13" name="TextBox 12"/>
          <p:cNvSpPr txBox="1"/>
          <p:nvPr/>
        </p:nvSpPr>
        <p:spPr>
          <a:xfrm>
            <a:off x="5615902" y="3073400"/>
            <a:ext cx="3186457" cy="1323439"/>
          </a:xfrm>
          <a:prstGeom prst="rect">
            <a:avLst/>
          </a:prstGeom>
          <a:noFill/>
        </p:spPr>
        <p:txBody>
          <a:bodyPr wrap="square" rtlCol="0">
            <a:spAutoFit/>
          </a:bodyPr>
          <a:lstStyle/>
          <a:p>
            <a:r>
              <a:rPr lang="en-US" sz="2000" dirty="0"/>
              <a:t>The sample mean estimates the population mean.</a:t>
            </a:r>
          </a:p>
          <a:p>
            <a:r>
              <a:rPr lang="en-US" sz="2000" dirty="0"/>
              <a:t>The sample </a:t>
            </a:r>
            <a:r>
              <a:rPr lang="en-US" sz="2000" i="1" dirty="0"/>
              <a:t>SD</a:t>
            </a:r>
            <a:r>
              <a:rPr lang="en-US" sz="2000" dirty="0"/>
              <a:t> estimates the population </a:t>
            </a:r>
            <a:r>
              <a:rPr lang="en-US" sz="2000" i="1" dirty="0"/>
              <a:t>SD.</a:t>
            </a:r>
            <a:endParaRPr lang="en-US" sz="2000" dirty="0"/>
          </a:p>
        </p:txBody>
      </p:sp>
      <p:sp>
        <p:nvSpPr>
          <p:cNvPr id="4" name="Slide Number Placeholder 3"/>
          <p:cNvSpPr>
            <a:spLocks noGrp="1"/>
          </p:cNvSpPr>
          <p:nvPr>
            <p:ph type="sldNum" sz="quarter" idx="12"/>
          </p:nvPr>
        </p:nvSpPr>
        <p:spPr/>
        <p:txBody>
          <a:bodyPr/>
          <a:lstStyle/>
          <a:p>
            <a:fld id="{5956812E-8CF6-4042-9C95-AEEB181240A3}" type="slidenum">
              <a:rPr lang="en-US" smtClean="0"/>
              <a:t>4</a:t>
            </a:fld>
            <a:endParaRPr lang="en-US"/>
          </a:p>
        </p:txBody>
      </p:sp>
    </p:spTree>
    <p:extLst>
      <p:ext uri="{BB962C8B-B14F-4D97-AF65-F5344CB8AC3E}">
        <p14:creationId xmlns:p14="http://schemas.microsoft.com/office/powerpoint/2010/main" val="171322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266700"/>
            <a:ext cx="7772400" cy="1143000"/>
          </a:xfrm>
        </p:spPr>
        <p:txBody>
          <a:bodyPr/>
          <a:lstStyle/>
          <a:p>
            <a:pPr eaLnBrk="1" hangingPunct="1"/>
            <a:r>
              <a:rPr lang="en-US">
                <a:latin typeface="Times" charset="0"/>
                <a:ea typeface="ＭＳ Ｐゴシック" charset="0"/>
                <a:cs typeface="ＭＳ Ｐゴシック" charset="0"/>
              </a:rPr>
              <a:t>Random Selection</a:t>
            </a:r>
          </a:p>
        </p:txBody>
      </p:sp>
      <p:sp>
        <p:nvSpPr>
          <p:cNvPr id="82947" name="Rectangle 3"/>
          <p:cNvSpPr>
            <a:spLocks noGrp="1" noChangeArrowheads="1"/>
          </p:cNvSpPr>
          <p:nvPr>
            <p:ph type="body" idx="1"/>
          </p:nvPr>
        </p:nvSpPr>
        <p:spPr>
          <a:xfrm>
            <a:off x="330200" y="1866606"/>
            <a:ext cx="8470900" cy="4114800"/>
          </a:xfrm>
        </p:spPr>
        <p:txBody>
          <a:bodyPr>
            <a:normAutofit lnSpcReduction="10000"/>
          </a:bodyPr>
          <a:lstStyle/>
          <a:p>
            <a:pPr eaLnBrk="1" hangingPunct="1">
              <a:lnSpc>
                <a:spcPct val="90000"/>
              </a:lnSpc>
              <a:spcAft>
                <a:spcPts val="1800"/>
              </a:spcAft>
            </a:pPr>
            <a:r>
              <a:rPr lang="en-US" sz="2400" dirty="0">
                <a:latin typeface="Times" charset="0"/>
                <a:ea typeface="ＭＳ Ｐゴシック" charset="0"/>
                <a:cs typeface="ＭＳ Ｐゴシック" charset="0"/>
              </a:rPr>
              <a:t>With random sampling all members of the population to which you wish to generalize have an equal chance of being in the sample.</a:t>
            </a:r>
          </a:p>
          <a:p>
            <a:pPr eaLnBrk="1" hangingPunct="1">
              <a:lnSpc>
                <a:spcPct val="90000"/>
              </a:lnSpc>
              <a:spcAft>
                <a:spcPts val="600"/>
              </a:spcAft>
            </a:pPr>
            <a:r>
              <a:rPr lang="en-US" sz="2400" i="1" dirty="0">
                <a:latin typeface="Times" charset="0"/>
                <a:ea typeface="ＭＳ Ｐゴシック" charset="0"/>
                <a:cs typeface="ＭＳ Ｐゴシック" charset="0"/>
              </a:rPr>
              <a:t>Scientific studies</a:t>
            </a:r>
            <a:r>
              <a:rPr lang="en-US" sz="2400" dirty="0">
                <a:latin typeface="Times" charset="0"/>
                <a:ea typeface="ＭＳ Ｐゴシック" charset="0"/>
                <a:cs typeface="ＭＳ Ｐゴシック" charset="0"/>
              </a:rPr>
              <a:t> use true random sampling which is also called </a:t>
            </a:r>
            <a:r>
              <a:rPr lang="en-US" sz="2400" i="1" dirty="0">
                <a:latin typeface="Times" charset="0"/>
                <a:ea typeface="ＭＳ Ｐゴシック" charset="0"/>
                <a:cs typeface="ＭＳ Ｐゴシック" charset="0"/>
              </a:rPr>
              <a:t>probability sampling</a:t>
            </a:r>
            <a:r>
              <a:rPr lang="en-US" sz="2400" dirty="0">
                <a:latin typeface="Times" charset="0"/>
                <a:ea typeface="ＭＳ Ｐゴシック" charset="0"/>
                <a:cs typeface="ＭＳ Ｐゴシック" charset="0"/>
              </a:rPr>
              <a:t>. </a:t>
            </a:r>
          </a:p>
          <a:p>
            <a:pPr lvl="1" eaLnBrk="1" hangingPunct="1">
              <a:lnSpc>
                <a:spcPct val="90000"/>
              </a:lnSpc>
              <a:spcAft>
                <a:spcPts val="600"/>
              </a:spcAft>
            </a:pPr>
            <a:r>
              <a:rPr lang="en-US" sz="2000" dirty="0">
                <a:latin typeface="Times" charset="0"/>
                <a:ea typeface="ＭＳ Ｐゴシック" charset="0"/>
                <a:cs typeface="ＭＳ Ｐゴシック" charset="0"/>
              </a:rPr>
              <a:t>Simple</a:t>
            </a:r>
          </a:p>
          <a:p>
            <a:pPr lvl="1" eaLnBrk="1" hangingPunct="1">
              <a:lnSpc>
                <a:spcPct val="90000"/>
              </a:lnSpc>
              <a:spcAft>
                <a:spcPts val="600"/>
              </a:spcAft>
            </a:pPr>
            <a:r>
              <a:rPr lang="en-US" sz="2000" dirty="0">
                <a:latin typeface="Times" charset="0"/>
                <a:ea typeface="ＭＳ Ｐゴシック" charset="0"/>
                <a:cs typeface="ＭＳ Ｐゴシック" charset="0"/>
              </a:rPr>
              <a:t>Stratified (divide into subgroups then random)</a:t>
            </a:r>
          </a:p>
          <a:p>
            <a:pPr lvl="1" eaLnBrk="1" hangingPunct="1">
              <a:lnSpc>
                <a:spcPct val="90000"/>
              </a:lnSpc>
              <a:spcAft>
                <a:spcPts val="1800"/>
              </a:spcAft>
            </a:pPr>
            <a:r>
              <a:rPr lang="en-US" sz="2000" dirty="0">
                <a:latin typeface="Times" charset="0"/>
                <a:ea typeface="ＭＳ Ｐゴシック" charset="0"/>
                <a:cs typeface="ＭＳ Ｐゴシック" charset="0"/>
              </a:rPr>
              <a:t>Cluster sampling (randomly select subgroups as individuals)</a:t>
            </a:r>
          </a:p>
          <a:p>
            <a:pPr eaLnBrk="1" hangingPunct="1">
              <a:lnSpc>
                <a:spcPct val="90000"/>
              </a:lnSpc>
              <a:spcAft>
                <a:spcPts val="1800"/>
              </a:spcAft>
            </a:pPr>
            <a:r>
              <a:rPr lang="en-US" sz="2400" dirty="0">
                <a:latin typeface="Times" charset="0"/>
                <a:ea typeface="ＭＳ Ｐゴシック" charset="0"/>
                <a:cs typeface="ＭＳ Ｐゴシック" charset="0"/>
              </a:rPr>
              <a:t>If your sample is random you have to carefully explain how you made it that way. (methods section)</a:t>
            </a:r>
          </a:p>
          <a:p>
            <a:pPr lvl="1" eaLnBrk="1" hangingPunct="1">
              <a:lnSpc>
                <a:spcPct val="90000"/>
              </a:lnSpc>
              <a:spcAft>
                <a:spcPts val="1800"/>
              </a:spcAft>
            </a:pPr>
            <a:endParaRPr lang="en-US" sz="2000" dirty="0">
              <a:latin typeface="Times" charset="0"/>
              <a:ea typeface="ＭＳ Ｐゴシック" charset="0"/>
              <a:cs typeface="ＭＳ Ｐゴシック" charset="0"/>
            </a:endParaRPr>
          </a:p>
        </p:txBody>
      </p:sp>
      <p:sp>
        <p:nvSpPr>
          <p:cNvPr id="2" name="Slide Number Placeholder 1"/>
          <p:cNvSpPr>
            <a:spLocks noGrp="1"/>
          </p:cNvSpPr>
          <p:nvPr>
            <p:ph type="sldNum" sz="quarter" idx="12"/>
          </p:nvPr>
        </p:nvSpPr>
        <p:spPr/>
        <p:txBody>
          <a:bodyPr/>
          <a:lstStyle/>
          <a:p>
            <a:fld id="{61694E1E-219A-A444-A241-FDE36A2374EE}" type="slidenum">
              <a:rPr lang="en-US" smtClean="0"/>
              <a:t>40</a:t>
            </a:fld>
            <a:endParaRPr lang="en-US"/>
          </a:p>
        </p:txBody>
      </p:sp>
    </p:spTree>
    <p:extLst>
      <p:ext uri="{BB962C8B-B14F-4D97-AF65-F5344CB8AC3E}">
        <p14:creationId xmlns:p14="http://schemas.microsoft.com/office/powerpoint/2010/main" val="2041207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294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947">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29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1"/>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1"/>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chemeClr val="accent1"/>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1"/>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1"/>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chemeClr val="accent1"/>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1"/>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1"/>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chemeClr val="accent1"/>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1"/>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1"/>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1"/>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1"/>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1"/>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1"/>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1"/>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1"/>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1"/>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1"/>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1"/>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1"/>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1"/>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1"/>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1"/>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1"/>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chemeClr val="accent1"/>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1"/>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1"/>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1"/>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1"/>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chemeClr val="accent1"/>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chemeClr val="accent1"/>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60919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6"/>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1"/>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rgbClr val="F79646"/>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6"/>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1"/>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rgbClr val="F79646"/>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6"/>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1"/>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rgbClr val="F79646"/>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1"/>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6"/>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1"/>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1"/>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1"/>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1"/>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6"/>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6"/>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6"/>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1"/>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1"/>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6"/>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1"/>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1"/>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6"/>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1"/>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rgbClr val="F79646"/>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1"/>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6"/>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1"/>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1"/>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rgbClr val="F79646"/>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rgbClr val="F79646"/>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3" name="TextBox 982"/>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Simple Random Sampling</a:t>
            </a:r>
          </a:p>
        </p:txBody>
      </p:sp>
    </p:spTree>
    <p:extLst>
      <p:ext uri="{BB962C8B-B14F-4D97-AF65-F5344CB8AC3E}">
        <p14:creationId xmlns:p14="http://schemas.microsoft.com/office/powerpoint/2010/main" val="1493433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6"/>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1"/>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rgbClr val="F79646"/>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6"/>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rgbClr val="F79646"/>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6"/>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1"/>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rgbClr val="F79646"/>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1"/>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6"/>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1"/>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1"/>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1"/>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6"/>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6"/>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6"/>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1"/>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6"/>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6"/>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1"/>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rgbClr val="F79646"/>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1"/>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6"/>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1"/>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rgbClr val="F79646"/>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4639215"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rgbClr val="F79646"/>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extBox 2"/>
          <p:cNvSpPr txBox="1"/>
          <p:nvPr/>
        </p:nvSpPr>
        <p:spPr>
          <a:xfrm>
            <a:off x="797304" y="480606"/>
            <a:ext cx="1596038" cy="523220"/>
          </a:xfrm>
          <a:prstGeom prst="rect">
            <a:avLst/>
          </a:prstGeom>
          <a:noFill/>
        </p:spPr>
        <p:txBody>
          <a:bodyPr wrap="square" rtlCol="0">
            <a:spAutoFit/>
          </a:bodyPr>
          <a:lstStyle/>
          <a:p>
            <a:r>
              <a:rPr lang="en-US" sz="2800" dirty="0">
                <a:solidFill>
                  <a:srgbClr val="FF0000"/>
                </a:solidFill>
              </a:rPr>
              <a:t>Men</a:t>
            </a:r>
          </a:p>
        </p:txBody>
      </p:sp>
      <p:sp>
        <p:nvSpPr>
          <p:cNvPr id="983" name="TextBox 982"/>
          <p:cNvSpPr txBox="1"/>
          <p:nvPr/>
        </p:nvSpPr>
        <p:spPr>
          <a:xfrm>
            <a:off x="6654106" y="480606"/>
            <a:ext cx="1656757" cy="523220"/>
          </a:xfrm>
          <a:prstGeom prst="rect">
            <a:avLst/>
          </a:prstGeom>
          <a:noFill/>
        </p:spPr>
        <p:txBody>
          <a:bodyPr wrap="square" rtlCol="0">
            <a:spAutoFit/>
          </a:bodyPr>
          <a:lstStyle/>
          <a:p>
            <a:r>
              <a:rPr lang="en-US" sz="2800" dirty="0">
                <a:solidFill>
                  <a:srgbClr val="FF0000"/>
                </a:solidFill>
              </a:rPr>
              <a:t>Women</a:t>
            </a:r>
            <a:endParaRPr lang="en-US" dirty="0">
              <a:solidFill>
                <a:srgbClr val="FF0000"/>
              </a:solidFill>
            </a:endParaRPr>
          </a:p>
        </p:txBody>
      </p:sp>
      <p:sp>
        <p:nvSpPr>
          <p:cNvPr id="984" name="TextBox 983"/>
          <p:cNvSpPr txBox="1"/>
          <p:nvPr/>
        </p:nvSpPr>
        <p:spPr>
          <a:xfrm>
            <a:off x="2304515" y="1257673"/>
            <a:ext cx="5148867" cy="523220"/>
          </a:xfrm>
          <a:prstGeom prst="rect">
            <a:avLst/>
          </a:prstGeom>
          <a:noFill/>
        </p:spPr>
        <p:txBody>
          <a:bodyPr wrap="square" rtlCol="0">
            <a:spAutoFit/>
          </a:bodyPr>
          <a:lstStyle/>
          <a:p>
            <a:pPr algn="ctr"/>
            <a:r>
              <a:rPr lang="en-US" sz="2800" dirty="0">
                <a:solidFill>
                  <a:srgbClr val="FF0000"/>
                </a:solidFill>
              </a:rPr>
              <a:t>Stratified Random Sampling</a:t>
            </a:r>
          </a:p>
        </p:txBody>
      </p:sp>
    </p:spTree>
    <p:extLst>
      <p:ext uri="{BB962C8B-B14F-4D97-AF65-F5344CB8AC3E}">
        <p14:creationId xmlns:p14="http://schemas.microsoft.com/office/powerpoint/2010/main" val="341598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 name="Oval 982"/>
          <p:cNvSpPr/>
          <p:nvPr/>
        </p:nvSpPr>
        <p:spPr>
          <a:xfrm>
            <a:off x="2453287" y="3601110"/>
            <a:ext cx="2103046" cy="276869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4" name="Oval 983"/>
          <p:cNvSpPr/>
          <p:nvPr/>
        </p:nvSpPr>
        <p:spPr>
          <a:xfrm>
            <a:off x="6416603" y="1306759"/>
            <a:ext cx="2103046" cy="276869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Oval 1"/>
          <p:cNvSpPr/>
          <p:nvPr/>
        </p:nvSpPr>
        <p:spPr>
          <a:xfrm>
            <a:off x="273502" y="569232"/>
            <a:ext cx="2103046" cy="276869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1"/>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6"/>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6"/>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6"/>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chemeClr val="accent1"/>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6"/>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6"/>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6"/>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1"/>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6"/>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6"/>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6"/>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6"/>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chemeClr val="accent1"/>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6"/>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6"/>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6"/>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6"/>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chemeClr val="accent6"/>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6"/>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6"/>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1"/>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6"/>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6"/>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6"/>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6"/>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6"/>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6"/>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1"/>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6"/>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6"/>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6"/>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6"/>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1"/>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1"/>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6"/>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6"/>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6"/>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6"/>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6"/>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1"/>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6"/>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6"/>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6"/>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6"/>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6"/>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1"/>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6"/>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6"/>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6"/>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6"/>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726571" y="4704659"/>
            <a:ext cx="422979" cy="593124"/>
            <a:chOff x="1554565" y="1727797"/>
            <a:chExt cx="501138" cy="702723"/>
          </a:xfrm>
          <a:solidFill>
            <a:schemeClr val="accent6"/>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60440" y="4704659"/>
            <a:ext cx="422979" cy="593124"/>
            <a:chOff x="1554565" y="1727797"/>
            <a:chExt cx="501138" cy="702723"/>
          </a:xfrm>
          <a:solidFill>
            <a:schemeClr val="accent6"/>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6"/>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6"/>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6"/>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chemeClr val="accent6"/>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6"/>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6"/>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6"/>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6"/>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6"/>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6"/>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6"/>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chemeClr val="accent1"/>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chemeClr val="accent6"/>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6"/>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6"/>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5" name="TextBox 984"/>
          <p:cNvSpPr txBox="1"/>
          <p:nvPr/>
        </p:nvSpPr>
        <p:spPr>
          <a:xfrm>
            <a:off x="2227818" y="1257673"/>
            <a:ext cx="5148867" cy="523220"/>
          </a:xfrm>
          <a:prstGeom prst="rect">
            <a:avLst/>
          </a:prstGeom>
          <a:noFill/>
        </p:spPr>
        <p:txBody>
          <a:bodyPr wrap="square" rtlCol="0">
            <a:spAutoFit/>
          </a:bodyPr>
          <a:lstStyle/>
          <a:p>
            <a:pPr algn="ctr"/>
            <a:r>
              <a:rPr lang="en-US" sz="2800" dirty="0">
                <a:solidFill>
                  <a:srgbClr val="FF0000"/>
                </a:solidFill>
              </a:rPr>
              <a:t>Cluster Random Sampling</a:t>
            </a:r>
          </a:p>
        </p:txBody>
      </p:sp>
      <p:sp>
        <p:nvSpPr>
          <p:cNvPr id="986" name="Oval 985"/>
          <p:cNvSpPr/>
          <p:nvPr/>
        </p:nvSpPr>
        <p:spPr>
          <a:xfrm>
            <a:off x="4294148" y="-185643"/>
            <a:ext cx="2103046" cy="2768693"/>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7" name="Oval 986"/>
          <p:cNvSpPr/>
          <p:nvPr/>
        </p:nvSpPr>
        <p:spPr>
          <a:xfrm>
            <a:off x="5407917" y="4438368"/>
            <a:ext cx="2103046" cy="2768693"/>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8" name="Oval 987"/>
          <p:cNvSpPr/>
          <p:nvPr/>
        </p:nvSpPr>
        <p:spPr>
          <a:xfrm>
            <a:off x="-662762" y="3619441"/>
            <a:ext cx="2103046" cy="2768693"/>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23859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266700"/>
            <a:ext cx="7772400" cy="1143000"/>
          </a:xfrm>
        </p:spPr>
        <p:txBody>
          <a:bodyPr/>
          <a:lstStyle/>
          <a:p>
            <a:pPr eaLnBrk="1" hangingPunct="1"/>
            <a:r>
              <a:rPr lang="en-US" dirty="0">
                <a:latin typeface="Times" charset="0"/>
                <a:ea typeface="ＭＳ Ｐゴシック" charset="0"/>
                <a:cs typeface="ＭＳ Ｐゴシック" charset="0"/>
              </a:rPr>
              <a:t>Random Selection</a:t>
            </a:r>
          </a:p>
        </p:txBody>
      </p:sp>
      <p:sp>
        <p:nvSpPr>
          <p:cNvPr id="82947" name="Rectangle 3"/>
          <p:cNvSpPr>
            <a:spLocks noGrp="1" noChangeArrowheads="1"/>
          </p:cNvSpPr>
          <p:nvPr>
            <p:ph type="body" idx="1"/>
          </p:nvPr>
        </p:nvSpPr>
        <p:spPr>
          <a:xfrm>
            <a:off x="330200" y="1532375"/>
            <a:ext cx="8470900" cy="4114800"/>
          </a:xfrm>
        </p:spPr>
        <p:txBody>
          <a:bodyPr>
            <a:normAutofit lnSpcReduction="10000"/>
          </a:bodyPr>
          <a:lstStyle/>
          <a:p>
            <a:pPr eaLnBrk="1" hangingPunct="1">
              <a:lnSpc>
                <a:spcPct val="90000"/>
              </a:lnSpc>
              <a:spcAft>
                <a:spcPts val="600"/>
              </a:spcAft>
            </a:pPr>
            <a:r>
              <a:rPr lang="en-US" sz="2400" dirty="0">
                <a:latin typeface="Times" charset="0"/>
                <a:ea typeface="ＭＳ Ｐゴシック" charset="0"/>
                <a:cs typeface="ＭＳ Ｐゴシック" charset="0"/>
              </a:rPr>
              <a:t>When all of the members of a population do not have an equal chance of being in the sample it is called </a:t>
            </a:r>
            <a:r>
              <a:rPr lang="en-US" sz="2400" i="1" dirty="0" err="1">
                <a:latin typeface="Times" charset="0"/>
                <a:ea typeface="ＭＳ Ｐゴシック" charset="0"/>
                <a:cs typeface="ＭＳ Ｐゴシック" charset="0"/>
              </a:rPr>
              <a:t>nonprobablity</a:t>
            </a:r>
            <a:r>
              <a:rPr lang="en-US" sz="2400" i="1" dirty="0">
                <a:latin typeface="Times" charset="0"/>
                <a:ea typeface="ＭＳ Ｐゴシック" charset="0"/>
                <a:cs typeface="ＭＳ Ｐゴシック" charset="0"/>
              </a:rPr>
              <a:t> sampling</a:t>
            </a:r>
            <a:r>
              <a:rPr lang="en-US" sz="2400" dirty="0">
                <a:latin typeface="Times" charset="0"/>
                <a:ea typeface="ＭＳ Ｐゴシック" charset="0"/>
                <a:cs typeface="ＭＳ Ｐゴシック" charset="0"/>
              </a:rPr>
              <a:t>. </a:t>
            </a:r>
          </a:p>
          <a:p>
            <a:pPr lvl="1" eaLnBrk="1" hangingPunct="1">
              <a:lnSpc>
                <a:spcPct val="90000"/>
              </a:lnSpc>
              <a:spcAft>
                <a:spcPts val="600"/>
              </a:spcAft>
            </a:pPr>
            <a:r>
              <a:rPr lang="en-US" sz="2000" dirty="0">
                <a:latin typeface="Times" charset="0"/>
                <a:ea typeface="ＭＳ Ｐゴシック" charset="0"/>
                <a:cs typeface="ＭＳ Ｐゴシック" charset="0"/>
              </a:rPr>
              <a:t>Systematic sampling</a:t>
            </a:r>
          </a:p>
          <a:p>
            <a:pPr lvl="1" eaLnBrk="1" hangingPunct="1">
              <a:lnSpc>
                <a:spcPct val="90000"/>
              </a:lnSpc>
              <a:spcAft>
                <a:spcPts val="600"/>
              </a:spcAft>
            </a:pPr>
            <a:r>
              <a:rPr lang="en-US" sz="2000" dirty="0">
                <a:latin typeface="Times" charset="0"/>
                <a:ea typeface="ＭＳ Ｐゴシック" charset="0"/>
                <a:cs typeface="ＭＳ Ｐゴシック" charset="0"/>
              </a:rPr>
              <a:t>Quota sampling (random until a quota is filled)</a:t>
            </a:r>
          </a:p>
          <a:p>
            <a:pPr lvl="1" eaLnBrk="1" hangingPunct="1">
              <a:lnSpc>
                <a:spcPct val="90000"/>
              </a:lnSpc>
              <a:spcAft>
                <a:spcPts val="600"/>
              </a:spcAft>
            </a:pPr>
            <a:r>
              <a:rPr lang="en-US" sz="2000" dirty="0">
                <a:latin typeface="Times" charset="0"/>
                <a:ea typeface="ＭＳ Ｐゴシック" charset="0"/>
                <a:cs typeface="ＭＳ Ｐゴシック" charset="0"/>
              </a:rPr>
              <a:t>Purposive sampling (random within subgroup)</a:t>
            </a:r>
          </a:p>
          <a:p>
            <a:pPr lvl="1" eaLnBrk="1" hangingPunct="1">
              <a:lnSpc>
                <a:spcPct val="90000"/>
              </a:lnSpc>
              <a:spcAft>
                <a:spcPts val="600"/>
              </a:spcAft>
            </a:pPr>
            <a:r>
              <a:rPr lang="en-US" sz="2000" dirty="0">
                <a:latin typeface="Times" charset="0"/>
                <a:ea typeface="ＭＳ Ｐゴシック" charset="0"/>
                <a:cs typeface="ＭＳ Ｐゴシック" charset="0"/>
              </a:rPr>
              <a:t>Samples of convenience</a:t>
            </a:r>
          </a:p>
          <a:p>
            <a:pPr lvl="1" eaLnBrk="1" hangingPunct="1">
              <a:lnSpc>
                <a:spcPct val="90000"/>
              </a:lnSpc>
              <a:spcAft>
                <a:spcPts val="1800"/>
              </a:spcAft>
            </a:pPr>
            <a:r>
              <a:rPr lang="en-US" sz="2000" dirty="0">
                <a:latin typeface="Times" charset="0"/>
                <a:ea typeface="ＭＳ Ｐゴシック" charset="0"/>
                <a:cs typeface="ＭＳ Ｐゴシック" charset="0"/>
              </a:rPr>
              <a:t>Snowball sampling</a:t>
            </a:r>
          </a:p>
          <a:p>
            <a:pPr eaLnBrk="1" hangingPunct="1">
              <a:lnSpc>
                <a:spcPct val="90000"/>
              </a:lnSpc>
              <a:spcAft>
                <a:spcPts val="1800"/>
              </a:spcAft>
            </a:pPr>
            <a:r>
              <a:rPr lang="en-US" sz="2400" dirty="0">
                <a:latin typeface="Times" charset="0"/>
                <a:ea typeface="ＭＳ Ｐゴシック" charset="0"/>
                <a:cs typeface="ＭＳ Ｐゴシック" charset="0"/>
              </a:rPr>
              <a:t>If the sample is not random then you have to work hard at showing that your sample is not potentially dissimilar from the population. (methods section)</a:t>
            </a:r>
          </a:p>
        </p:txBody>
      </p:sp>
      <p:sp>
        <p:nvSpPr>
          <p:cNvPr id="2" name="Slide Number Placeholder 1"/>
          <p:cNvSpPr>
            <a:spLocks noGrp="1"/>
          </p:cNvSpPr>
          <p:nvPr>
            <p:ph type="sldNum" sz="quarter" idx="12"/>
          </p:nvPr>
        </p:nvSpPr>
        <p:spPr/>
        <p:txBody>
          <a:bodyPr/>
          <a:lstStyle/>
          <a:p>
            <a:fld id="{61694E1E-219A-A444-A241-FDE36A2374EE}" type="slidenum">
              <a:rPr lang="en-US" smtClean="0"/>
              <a:t>45</a:t>
            </a:fld>
            <a:endParaRPr lang="en-US"/>
          </a:p>
        </p:txBody>
      </p:sp>
    </p:spTree>
    <p:extLst>
      <p:ext uri="{BB962C8B-B14F-4D97-AF65-F5344CB8AC3E}">
        <p14:creationId xmlns:p14="http://schemas.microsoft.com/office/powerpoint/2010/main" val="122393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29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9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9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94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294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29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rgbClr val="FF0000"/>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1"/>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rgbClr val="FF0000"/>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chemeClr val="accent1"/>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rgbClr val="FF0000"/>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rgbClr val="FF0000"/>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1"/>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rgbClr val="FF0000"/>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chemeClr val="accent1"/>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1"/>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rgbClr val="FF0000"/>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chemeClr val="accent1"/>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rgbClr val="FF0000"/>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1"/>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rgbClr val="FF0000"/>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rgbClr val="FF0000"/>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rgbClr val="FF0000"/>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rgbClr val="FF0000"/>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1"/>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rgbClr val="FF0000"/>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1"/>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rgbClr val="FF0000"/>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1"/>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rgbClr val="FF0000"/>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rgbClr val="FF0000"/>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1"/>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1"/>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rgbClr val="FF0000"/>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1"/>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rgbClr val="FF0000"/>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chemeClr val="accent1"/>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rgbClr val="FF0000"/>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1"/>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1"/>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rgbClr val="FF0000"/>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rgbClr val="FF0000"/>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chemeClr val="accent1"/>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rgbClr val="FF0000"/>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chemeClr val="accent1"/>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3" name="TextBox 982">
            <a:extLst>
              <a:ext uri="{FF2B5EF4-FFF2-40B4-BE49-F238E27FC236}">
                <a16:creationId xmlns:a16="http://schemas.microsoft.com/office/drawing/2014/main" id="{5A892E27-087F-B143-A8A9-4BCB71D283D9}"/>
              </a:ext>
            </a:extLst>
          </p:cNvPr>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Systematic Sampling</a:t>
            </a:r>
          </a:p>
        </p:txBody>
      </p:sp>
    </p:spTree>
    <p:extLst>
      <p:ext uri="{BB962C8B-B14F-4D97-AF65-F5344CB8AC3E}">
        <p14:creationId xmlns:p14="http://schemas.microsoft.com/office/powerpoint/2010/main" val="35915669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6">
              <a:lumMod val="50000"/>
            </a:schemeClr>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1"/>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chemeClr val="accent6">
              <a:lumMod val="40000"/>
              <a:lumOff val="60000"/>
            </a:schemeClr>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6">
              <a:lumMod val="40000"/>
              <a:lumOff val="60000"/>
            </a:schemeClr>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1"/>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chemeClr val="accent6">
              <a:lumMod val="40000"/>
              <a:lumOff val="60000"/>
            </a:schemeClr>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6">
              <a:lumMod val="40000"/>
              <a:lumOff val="60000"/>
            </a:schemeClr>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1"/>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chemeClr val="accent6">
              <a:lumMod val="40000"/>
              <a:lumOff val="60000"/>
            </a:schemeClr>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1"/>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6">
              <a:lumMod val="50000"/>
            </a:schemeClr>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1"/>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1"/>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1"/>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1"/>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1"/>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6">
              <a:lumMod val="40000"/>
              <a:lumOff val="60000"/>
            </a:schemeClr>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6">
              <a:lumMod val="40000"/>
              <a:lumOff val="60000"/>
            </a:schemeClr>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6">
              <a:lumMod val="50000"/>
            </a:schemeClr>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1"/>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1"/>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6">
              <a:lumMod val="40000"/>
              <a:lumOff val="60000"/>
            </a:schemeClr>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1"/>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1"/>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6">
              <a:lumMod val="50000"/>
            </a:schemeClr>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1"/>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chemeClr val="accent6">
              <a:lumMod val="40000"/>
              <a:lumOff val="60000"/>
            </a:schemeClr>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1"/>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6">
              <a:lumMod val="50000"/>
            </a:schemeClr>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1"/>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1"/>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chemeClr val="accent6">
              <a:lumMod val="40000"/>
              <a:lumOff val="60000"/>
            </a:schemeClr>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chemeClr val="accent6">
              <a:lumMod val="40000"/>
              <a:lumOff val="60000"/>
            </a:schemeClr>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3" name="TextBox 982"/>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Quota Sampling</a:t>
            </a:r>
          </a:p>
        </p:txBody>
      </p:sp>
    </p:spTree>
    <p:extLst>
      <p:ext uri="{BB962C8B-B14F-4D97-AF65-F5344CB8AC3E}">
        <p14:creationId xmlns:p14="http://schemas.microsoft.com/office/powerpoint/2010/main" val="2899185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74206" y="2102680"/>
            <a:ext cx="3581737" cy="423122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0" name="Group 9"/>
          <p:cNvGrpSpPr/>
          <p:nvPr/>
        </p:nvGrpSpPr>
        <p:grpSpPr>
          <a:xfrm>
            <a:off x="352536" y="135388"/>
            <a:ext cx="422979" cy="593124"/>
            <a:chOff x="1554565" y="1727797"/>
            <a:chExt cx="501138" cy="702723"/>
          </a:xfrm>
          <a:solidFill>
            <a:schemeClr val="accent1"/>
          </a:solidFill>
        </p:grpSpPr>
        <p:sp>
          <p:nvSpPr>
            <p:cNvPr id="7" name="Oval 6"/>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86405" y="135388"/>
            <a:ext cx="422979" cy="593124"/>
            <a:chOff x="1554565" y="1727797"/>
            <a:chExt cx="501138" cy="702723"/>
          </a:xfrm>
          <a:solidFill>
            <a:schemeClr val="accent1"/>
          </a:solidFill>
        </p:grpSpPr>
        <p:sp>
          <p:nvSpPr>
            <p:cNvPr id="12" name="Oval 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1420274" y="135388"/>
            <a:ext cx="422979" cy="593124"/>
            <a:chOff x="1554565" y="1727797"/>
            <a:chExt cx="501138" cy="702723"/>
          </a:xfrm>
          <a:solidFill>
            <a:schemeClr val="accent1"/>
          </a:solidFill>
        </p:grpSpPr>
        <p:sp>
          <p:nvSpPr>
            <p:cNvPr id="18" name="Oval 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1954143" y="135388"/>
            <a:ext cx="422979" cy="593124"/>
            <a:chOff x="1554565" y="1727797"/>
            <a:chExt cx="501138" cy="702723"/>
          </a:xfrm>
          <a:solidFill>
            <a:schemeClr val="accent1"/>
          </a:solidFill>
        </p:grpSpPr>
        <p:sp>
          <p:nvSpPr>
            <p:cNvPr id="24" name="Oval 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488012" y="135388"/>
            <a:ext cx="422979" cy="593124"/>
            <a:chOff x="1554565" y="1727797"/>
            <a:chExt cx="501138" cy="702723"/>
          </a:xfrm>
          <a:solidFill>
            <a:schemeClr val="accent1"/>
          </a:solidFill>
        </p:grpSpPr>
        <p:sp>
          <p:nvSpPr>
            <p:cNvPr id="30" name="Oval 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3021881" y="135388"/>
            <a:ext cx="422979" cy="593124"/>
            <a:chOff x="1554565" y="1727797"/>
            <a:chExt cx="501138" cy="702723"/>
          </a:xfrm>
          <a:solidFill>
            <a:schemeClr val="accent1"/>
          </a:solidFill>
        </p:grpSpPr>
        <p:sp>
          <p:nvSpPr>
            <p:cNvPr id="36" name="Oval 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3555750" y="135388"/>
            <a:ext cx="422979" cy="593124"/>
            <a:chOff x="1554565" y="1727797"/>
            <a:chExt cx="501138" cy="702723"/>
          </a:xfrm>
          <a:solidFill>
            <a:schemeClr val="accent1"/>
          </a:solidFill>
        </p:grpSpPr>
        <p:sp>
          <p:nvSpPr>
            <p:cNvPr id="42" name="Oval 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4089619" y="135388"/>
            <a:ext cx="422979" cy="593124"/>
            <a:chOff x="1554565" y="1727797"/>
            <a:chExt cx="501138" cy="702723"/>
          </a:xfrm>
          <a:solidFill>
            <a:schemeClr val="accent1"/>
          </a:solidFill>
        </p:grpSpPr>
        <p:sp>
          <p:nvSpPr>
            <p:cNvPr id="48" name="Oval 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623488" y="135388"/>
            <a:ext cx="422979" cy="593124"/>
            <a:chOff x="1554565" y="1727797"/>
            <a:chExt cx="501138" cy="702723"/>
          </a:xfrm>
          <a:solidFill>
            <a:schemeClr val="accent1"/>
          </a:solidFill>
        </p:grpSpPr>
        <p:sp>
          <p:nvSpPr>
            <p:cNvPr id="54" name="Oval 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 name="Group 58"/>
          <p:cNvGrpSpPr/>
          <p:nvPr/>
        </p:nvGrpSpPr>
        <p:grpSpPr>
          <a:xfrm>
            <a:off x="5157357" y="135388"/>
            <a:ext cx="422979" cy="593124"/>
            <a:chOff x="1554565" y="1727797"/>
            <a:chExt cx="501138" cy="702723"/>
          </a:xfrm>
          <a:solidFill>
            <a:schemeClr val="accent1"/>
          </a:solidFill>
        </p:grpSpPr>
        <p:sp>
          <p:nvSpPr>
            <p:cNvPr id="60" name="Oval 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5691226" y="135388"/>
            <a:ext cx="422979" cy="593124"/>
            <a:chOff x="1554565" y="1727797"/>
            <a:chExt cx="501138" cy="702723"/>
          </a:xfrm>
          <a:solidFill>
            <a:schemeClr val="accent1"/>
          </a:solidFill>
        </p:grpSpPr>
        <p:sp>
          <p:nvSpPr>
            <p:cNvPr id="66" name="Oval 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6225095" y="135388"/>
            <a:ext cx="422979" cy="593124"/>
            <a:chOff x="1554565" y="1727797"/>
            <a:chExt cx="501138" cy="702723"/>
          </a:xfrm>
          <a:solidFill>
            <a:schemeClr val="accent1"/>
          </a:solidFill>
        </p:grpSpPr>
        <p:sp>
          <p:nvSpPr>
            <p:cNvPr id="72" name="Oval 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6758964" y="135388"/>
            <a:ext cx="422979" cy="593124"/>
            <a:chOff x="1554565" y="1727797"/>
            <a:chExt cx="501138" cy="702723"/>
          </a:xfrm>
          <a:solidFill>
            <a:schemeClr val="accent1"/>
          </a:solidFill>
        </p:grpSpPr>
        <p:sp>
          <p:nvSpPr>
            <p:cNvPr id="84" name="Oval 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292833" y="135388"/>
            <a:ext cx="422979" cy="593124"/>
            <a:chOff x="1554565" y="1727797"/>
            <a:chExt cx="501138" cy="702723"/>
          </a:xfrm>
          <a:solidFill>
            <a:schemeClr val="accent1"/>
          </a:solidFill>
        </p:grpSpPr>
        <p:sp>
          <p:nvSpPr>
            <p:cNvPr id="90" name="Oval 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7826702" y="135388"/>
            <a:ext cx="422979" cy="593124"/>
            <a:chOff x="1554565" y="1727797"/>
            <a:chExt cx="501138" cy="702723"/>
          </a:xfrm>
          <a:solidFill>
            <a:schemeClr val="accent1"/>
          </a:solidFill>
        </p:grpSpPr>
        <p:sp>
          <p:nvSpPr>
            <p:cNvPr id="96" name="Oval 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1" name="Group 100"/>
          <p:cNvGrpSpPr/>
          <p:nvPr/>
        </p:nvGrpSpPr>
        <p:grpSpPr>
          <a:xfrm>
            <a:off x="8360571" y="135388"/>
            <a:ext cx="422979" cy="593124"/>
            <a:chOff x="1554565" y="1727797"/>
            <a:chExt cx="501138" cy="702723"/>
          </a:xfrm>
          <a:solidFill>
            <a:schemeClr val="accent1"/>
          </a:solidFill>
        </p:grpSpPr>
        <p:sp>
          <p:nvSpPr>
            <p:cNvPr id="102" name="Oval 1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8894433" y="135388"/>
            <a:ext cx="422979" cy="593124"/>
            <a:chOff x="1554565" y="1727797"/>
            <a:chExt cx="501138" cy="702723"/>
          </a:xfrm>
          <a:solidFill>
            <a:schemeClr val="accent1"/>
          </a:solidFill>
        </p:grpSpPr>
        <p:sp>
          <p:nvSpPr>
            <p:cNvPr id="108" name="Oval 1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181333" y="135388"/>
            <a:ext cx="422979" cy="593124"/>
            <a:chOff x="1554565" y="1727797"/>
            <a:chExt cx="501138" cy="702723"/>
          </a:xfrm>
          <a:solidFill>
            <a:schemeClr val="accent1"/>
          </a:solidFill>
        </p:grpSpPr>
        <p:sp>
          <p:nvSpPr>
            <p:cNvPr id="114" name="Oval 1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62012" y="862020"/>
            <a:ext cx="422979" cy="593124"/>
            <a:chOff x="1554565" y="1727797"/>
            <a:chExt cx="501138" cy="702723"/>
          </a:xfrm>
          <a:solidFill>
            <a:schemeClr val="accent1"/>
          </a:solidFill>
        </p:grpSpPr>
        <p:sp>
          <p:nvSpPr>
            <p:cNvPr id="120" name="Oval 1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5" name="Group 124"/>
          <p:cNvGrpSpPr/>
          <p:nvPr/>
        </p:nvGrpSpPr>
        <p:grpSpPr>
          <a:xfrm>
            <a:off x="595881" y="862020"/>
            <a:ext cx="422979" cy="593124"/>
            <a:chOff x="1554565" y="1727797"/>
            <a:chExt cx="501138" cy="702723"/>
          </a:xfrm>
          <a:solidFill>
            <a:schemeClr val="accent1"/>
          </a:solidFill>
        </p:grpSpPr>
        <p:sp>
          <p:nvSpPr>
            <p:cNvPr id="126" name="Oval 1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1129750" y="862020"/>
            <a:ext cx="422979" cy="593124"/>
            <a:chOff x="1554565" y="1727797"/>
            <a:chExt cx="501138" cy="702723"/>
          </a:xfrm>
          <a:solidFill>
            <a:schemeClr val="accent1"/>
          </a:solidFill>
        </p:grpSpPr>
        <p:sp>
          <p:nvSpPr>
            <p:cNvPr id="132" name="Oval 1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7" name="Group 136"/>
          <p:cNvGrpSpPr/>
          <p:nvPr/>
        </p:nvGrpSpPr>
        <p:grpSpPr>
          <a:xfrm>
            <a:off x="1663619" y="862020"/>
            <a:ext cx="422979" cy="593124"/>
            <a:chOff x="1554565" y="1727797"/>
            <a:chExt cx="501138" cy="702723"/>
          </a:xfrm>
          <a:solidFill>
            <a:schemeClr val="accent1"/>
          </a:solidFill>
        </p:grpSpPr>
        <p:sp>
          <p:nvSpPr>
            <p:cNvPr id="138" name="Oval 1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2197488" y="862020"/>
            <a:ext cx="422979" cy="593124"/>
            <a:chOff x="1554565" y="1727797"/>
            <a:chExt cx="501138" cy="702723"/>
          </a:xfrm>
          <a:solidFill>
            <a:schemeClr val="accent1"/>
          </a:solidFill>
        </p:grpSpPr>
        <p:sp>
          <p:nvSpPr>
            <p:cNvPr id="144" name="Oval 1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2731357" y="862020"/>
            <a:ext cx="422979" cy="593124"/>
            <a:chOff x="1554565" y="1727797"/>
            <a:chExt cx="501138" cy="702723"/>
          </a:xfrm>
          <a:solidFill>
            <a:schemeClr val="accent1"/>
          </a:solidFill>
        </p:grpSpPr>
        <p:sp>
          <p:nvSpPr>
            <p:cNvPr id="150" name="Oval 1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3265226" y="862020"/>
            <a:ext cx="422979" cy="593124"/>
            <a:chOff x="1554565" y="1727797"/>
            <a:chExt cx="501138" cy="702723"/>
          </a:xfrm>
          <a:solidFill>
            <a:schemeClr val="accent1"/>
          </a:solidFill>
        </p:grpSpPr>
        <p:sp>
          <p:nvSpPr>
            <p:cNvPr id="156" name="Oval 1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1" name="Group 160"/>
          <p:cNvGrpSpPr/>
          <p:nvPr/>
        </p:nvGrpSpPr>
        <p:grpSpPr>
          <a:xfrm>
            <a:off x="3799095" y="862020"/>
            <a:ext cx="422979" cy="593124"/>
            <a:chOff x="1554565" y="1727797"/>
            <a:chExt cx="501138" cy="702723"/>
          </a:xfrm>
          <a:solidFill>
            <a:schemeClr val="accent1"/>
          </a:solidFill>
        </p:grpSpPr>
        <p:sp>
          <p:nvSpPr>
            <p:cNvPr id="162" name="Oval 1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332964" y="862020"/>
            <a:ext cx="422979" cy="593124"/>
            <a:chOff x="1554565" y="1727797"/>
            <a:chExt cx="501138" cy="702723"/>
          </a:xfrm>
          <a:solidFill>
            <a:schemeClr val="accent1"/>
          </a:solidFill>
        </p:grpSpPr>
        <p:sp>
          <p:nvSpPr>
            <p:cNvPr id="168" name="Oval 1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3" name="Group 172"/>
          <p:cNvGrpSpPr/>
          <p:nvPr/>
        </p:nvGrpSpPr>
        <p:grpSpPr>
          <a:xfrm>
            <a:off x="4866833" y="862020"/>
            <a:ext cx="422979" cy="593124"/>
            <a:chOff x="1554565" y="1727797"/>
            <a:chExt cx="501138" cy="702723"/>
          </a:xfrm>
          <a:solidFill>
            <a:schemeClr val="accent1"/>
          </a:solidFill>
        </p:grpSpPr>
        <p:sp>
          <p:nvSpPr>
            <p:cNvPr id="174" name="Oval 1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5400702" y="862020"/>
            <a:ext cx="422979" cy="593124"/>
            <a:chOff x="1554565" y="1727797"/>
            <a:chExt cx="501138" cy="702723"/>
          </a:xfrm>
          <a:solidFill>
            <a:schemeClr val="accent1"/>
          </a:solidFill>
        </p:grpSpPr>
        <p:sp>
          <p:nvSpPr>
            <p:cNvPr id="180" name="Oval 1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5934571" y="862020"/>
            <a:ext cx="422979" cy="593124"/>
            <a:chOff x="1554565" y="1727797"/>
            <a:chExt cx="501138" cy="702723"/>
          </a:xfrm>
          <a:solidFill>
            <a:schemeClr val="accent1"/>
          </a:solidFill>
        </p:grpSpPr>
        <p:sp>
          <p:nvSpPr>
            <p:cNvPr id="186" name="Oval 1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1" name="Group 190"/>
          <p:cNvGrpSpPr/>
          <p:nvPr/>
        </p:nvGrpSpPr>
        <p:grpSpPr>
          <a:xfrm>
            <a:off x="6468440" y="862020"/>
            <a:ext cx="422979" cy="593124"/>
            <a:chOff x="1554565" y="1727797"/>
            <a:chExt cx="501138" cy="702723"/>
          </a:xfrm>
          <a:solidFill>
            <a:schemeClr val="accent1"/>
          </a:solidFill>
        </p:grpSpPr>
        <p:sp>
          <p:nvSpPr>
            <p:cNvPr id="192" name="Oval 1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7002309" y="862020"/>
            <a:ext cx="422979" cy="593124"/>
            <a:chOff x="1554565" y="1727797"/>
            <a:chExt cx="501138" cy="702723"/>
          </a:xfrm>
          <a:solidFill>
            <a:schemeClr val="accent1"/>
          </a:solidFill>
        </p:grpSpPr>
        <p:sp>
          <p:nvSpPr>
            <p:cNvPr id="198" name="Oval 1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3" name="Group 202"/>
          <p:cNvGrpSpPr/>
          <p:nvPr/>
        </p:nvGrpSpPr>
        <p:grpSpPr>
          <a:xfrm>
            <a:off x="7536178" y="862020"/>
            <a:ext cx="422979" cy="593124"/>
            <a:chOff x="1554565" y="1727797"/>
            <a:chExt cx="501138" cy="702723"/>
          </a:xfrm>
          <a:solidFill>
            <a:schemeClr val="tx2">
              <a:lumMod val="60000"/>
              <a:lumOff val="40000"/>
            </a:schemeClr>
          </a:solidFill>
        </p:grpSpPr>
        <p:sp>
          <p:nvSpPr>
            <p:cNvPr id="204" name="Oval 2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9" name="Group 208"/>
          <p:cNvGrpSpPr/>
          <p:nvPr/>
        </p:nvGrpSpPr>
        <p:grpSpPr>
          <a:xfrm>
            <a:off x="8070047" y="862020"/>
            <a:ext cx="422979" cy="593124"/>
            <a:chOff x="1554565" y="1727797"/>
            <a:chExt cx="501138" cy="702723"/>
          </a:xfrm>
          <a:solidFill>
            <a:schemeClr val="accent1"/>
          </a:solidFill>
        </p:grpSpPr>
        <p:sp>
          <p:nvSpPr>
            <p:cNvPr id="210" name="Oval 2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8603909" y="862020"/>
            <a:ext cx="422979" cy="593124"/>
            <a:chOff x="1554565" y="1727797"/>
            <a:chExt cx="501138" cy="702723"/>
          </a:xfrm>
          <a:solidFill>
            <a:schemeClr val="accent1"/>
          </a:solidFill>
        </p:grpSpPr>
        <p:sp>
          <p:nvSpPr>
            <p:cNvPr id="216" name="Oval 2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220"/>
          <p:cNvGrpSpPr/>
          <p:nvPr/>
        </p:nvGrpSpPr>
        <p:grpSpPr>
          <a:xfrm>
            <a:off x="-471857" y="862020"/>
            <a:ext cx="422979" cy="593124"/>
            <a:chOff x="1554565" y="1727797"/>
            <a:chExt cx="501138" cy="702723"/>
          </a:xfrm>
          <a:solidFill>
            <a:schemeClr val="accent1"/>
          </a:solidFill>
        </p:grpSpPr>
        <p:sp>
          <p:nvSpPr>
            <p:cNvPr id="222" name="Oval 2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7" name="Group 226"/>
          <p:cNvGrpSpPr/>
          <p:nvPr/>
        </p:nvGrpSpPr>
        <p:grpSpPr>
          <a:xfrm>
            <a:off x="339625" y="1627930"/>
            <a:ext cx="422979" cy="593124"/>
            <a:chOff x="1554565" y="1727797"/>
            <a:chExt cx="501138" cy="702723"/>
          </a:xfrm>
          <a:solidFill>
            <a:schemeClr val="accent1"/>
          </a:solidFill>
        </p:grpSpPr>
        <p:sp>
          <p:nvSpPr>
            <p:cNvPr id="228" name="Oval 2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3" name="Group 232"/>
          <p:cNvGrpSpPr/>
          <p:nvPr/>
        </p:nvGrpSpPr>
        <p:grpSpPr>
          <a:xfrm>
            <a:off x="873494" y="1627930"/>
            <a:ext cx="422979" cy="593124"/>
            <a:chOff x="1554565" y="1727797"/>
            <a:chExt cx="501138" cy="702723"/>
          </a:xfrm>
          <a:solidFill>
            <a:schemeClr val="accent1"/>
          </a:solidFill>
        </p:grpSpPr>
        <p:sp>
          <p:nvSpPr>
            <p:cNvPr id="234" name="Oval 2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1407363" y="1627930"/>
            <a:ext cx="422979" cy="593124"/>
            <a:chOff x="1554565" y="1727797"/>
            <a:chExt cx="501138" cy="702723"/>
          </a:xfrm>
          <a:solidFill>
            <a:schemeClr val="accent1"/>
          </a:solidFill>
        </p:grpSpPr>
        <p:sp>
          <p:nvSpPr>
            <p:cNvPr id="240" name="Oval 2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244"/>
          <p:cNvGrpSpPr/>
          <p:nvPr/>
        </p:nvGrpSpPr>
        <p:grpSpPr>
          <a:xfrm>
            <a:off x="1941232" y="1627930"/>
            <a:ext cx="422979" cy="593124"/>
            <a:chOff x="1554565" y="1727797"/>
            <a:chExt cx="501138" cy="702723"/>
          </a:xfrm>
          <a:solidFill>
            <a:schemeClr val="accent1"/>
          </a:solidFill>
        </p:grpSpPr>
        <p:sp>
          <p:nvSpPr>
            <p:cNvPr id="246" name="Oval 2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1" name="Group 250"/>
          <p:cNvGrpSpPr/>
          <p:nvPr/>
        </p:nvGrpSpPr>
        <p:grpSpPr>
          <a:xfrm>
            <a:off x="2475101" y="1627930"/>
            <a:ext cx="422979" cy="593124"/>
            <a:chOff x="1554565" y="1727797"/>
            <a:chExt cx="501138" cy="702723"/>
          </a:xfrm>
          <a:solidFill>
            <a:schemeClr val="accent1"/>
          </a:solidFill>
        </p:grpSpPr>
        <p:sp>
          <p:nvSpPr>
            <p:cNvPr id="252" name="Oval 2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7" name="Group 256"/>
          <p:cNvGrpSpPr/>
          <p:nvPr/>
        </p:nvGrpSpPr>
        <p:grpSpPr>
          <a:xfrm>
            <a:off x="3008970" y="1627930"/>
            <a:ext cx="422979" cy="593124"/>
            <a:chOff x="1554565" y="1727797"/>
            <a:chExt cx="501138" cy="702723"/>
          </a:xfrm>
          <a:solidFill>
            <a:schemeClr val="accent1"/>
          </a:solidFill>
        </p:grpSpPr>
        <p:sp>
          <p:nvSpPr>
            <p:cNvPr id="258" name="Oval 2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3" name="Group 262"/>
          <p:cNvGrpSpPr/>
          <p:nvPr/>
        </p:nvGrpSpPr>
        <p:grpSpPr>
          <a:xfrm>
            <a:off x="3542839" y="1627930"/>
            <a:ext cx="422979" cy="593124"/>
            <a:chOff x="1554565" y="1727797"/>
            <a:chExt cx="501138" cy="702723"/>
          </a:xfrm>
          <a:solidFill>
            <a:schemeClr val="accent1"/>
          </a:solidFill>
        </p:grpSpPr>
        <p:sp>
          <p:nvSpPr>
            <p:cNvPr id="264" name="Oval 2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69" name="Group 268"/>
          <p:cNvGrpSpPr/>
          <p:nvPr/>
        </p:nvGrpSpPr>
        <p:grpSpPr>
          <a:xfrm>
            <a:off x="4076708" y="1627930"/>
            <a:ext cx="422979" cy="593124"/>
            <a:chOff x="1554565" y="1727797"/>
            <a:chExt cx="501138" cy="702723"/>
          </a:xfrm>
          <a:solidFill>
            <a:schemeClr val="accent1"/>
          </a:solidFill>
        </p:grpSpPr>
        <p:sp>
          <p:nvSpPr>
            <p:cNvPr id="270" name="Oval 2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274"/>
          <p:cNvGrpSpPr/>
          <p:nvPr/>
        </p:nvGrpSpPr>
        <p:grpSpPr>
          <a:xfrm>
            <a:off x="4610577" y="1627930"/>
            <a:ext cx="422979" cy="593124"/>
            <a:chOff x="1554565" y="1727797"/>
            <a:chExt cx="501138" cy="702723"/>
          </a:xfrm>
          <a:solidFill>
            <a:schemeClr val="tx2">
              <a:lumMod val="60000"/>
              <a:lumOff val="40000"/>
            </a:schemeClr>
          </a:solidFill>
        </p:grpSpPr>
        <p:sp>
          <p:nvSpPr>
            <p:cNvPr id="276" name="Oval 2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1" name="Group 280"/>
          <p:cNvGrpSpPr/>
          <p:nvPr/>
        </p:nvGrpSpPr>
        <p:grpSpPr>
          <a:xfrm>
            <a:off x="5144446" y="1627930"/>
            <a:ext cx="422979" cy="593124"/>
            <a:chOff x="1554565" y="1727797"/>
            <a:chExt cx="501138" cy="702723"/>
          </a:xfrm>
          <a:solidFill>
            <a:schemeClr val="accent1"/>
          </a:solidFill>
        </p:grpSpPr>
        <p:sp>
          <p:nvSpPr>
            <p:cNvPr id="282" name="Oval 2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7" name="Group 286"/>
          <p:cNvGrpSpPr/>
          <p:nvPr/>
        </p:nvGrpSpPr>
        <p:grpSpPr>
          <a:xfrm>
            <a:off x="5678315" y="1627930"/>
            <a:ext cx="422979" cy="593124"/>
            <a:chOff x="1554565" y="1727797"/>
            <a:chExt cx="501138" cy="702723"/>
          </a:xfrm>
          <a:solidFill>
            <a:schemeClr val="accent1"/>
          </a:solidFill>
        </p:grpSpPr>
        <p:sp>
          <p:nvSpPr>
            <p:cNvPr id="288" name="Oval 2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3" name="Group 292"/>
          <p:cNvGrpSpPr/>
          <p:nvPr/>
        </p:nvGrpSpPr>
        <p:grpSpPr>
          <a:xfrm>
            <a:off x="6212184" y="1627930"/>
            <a:ext cx="422979" cy="593124"/>
            <a:chOff x="1554565" y="1727797"/>
            <a:chExt cx="501138" cy="702723"/>
          </a:xfrm>
          <a:solidFill>
            <a:schemeClr val="accent1"/>
          </a:solidFill>
        </p:grpSpPr>
        <p:sp>
          <p:nvSpPr>
            <p:cNvPr id="294" name="Oval 2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99" name="Group 298"/>
          <p:cNvGrpSpPr/>
          <p:nvPr/>
        </p:nvGrpSpPr>
        <p:grpSpPr>
          <a:xfrm>
            <a:off x="6746053" y="1627930"/>
            <a:ext cx="422979" cy="593124"/>
            <a:chOff x="1554565" y="1727797"/>
            <a:chExt cx="501138" cy="702723"/>
          </a:xfrm>
          <a:solidFill>
            <a:schemeClr val="accent1"/>
          </a:solidFill>
        </p:grpSpPr>
        <p:sp>
          <p:nvSpPr>
            <p:cNvPr id="300" name="Oval 2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304"/>
          <p:cNvGrpSpPr/>
          <p:nvPr/>
        </p:nvGrpSpPr>
        <p:grpSpPr>
          <a:xfrm>
            <a:off x="7279922" y="1627930"/>
            <a:ext cx="422979" cy="593124"/>
            <a:chOff x="1554565" y="1727797"/>
            <a:chExt cx="501138" cy="702723"/>
          </a:xfrm>
          <a:solidFill>
            <a:schemeClr val="accent1"/>
          </a:solidFill>
        </p:grpSpPr>
        <p:sp>
          <p:nvSpPr>
            <p:cNvPr id="306" name="Oval 3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1" name="Group 310"/>
          <p:cNvGrpSpPr/>
          <p:nvPr/>
        </p:nvGrpSpPr>
        <p:grpSpPr>
          <a:xfrm>
            <a:off x="7813791" y="1627930"/>
            <a:ext cx="422979" cy="593124"/>
            <a:chOff x="1554565" y="1727797"/>
            <a:chExt cx="501138" cy="702723"/>
          </a:xfrm>
          <a:solidFill>
            <a:schemeClr val="accent1"/>
          </a:solidFill>
        </p:grpSpPr>
        <p:sp>
          <p:nvSpPr>
            <p:cNvPr id="312" name="Oval 3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17" name="Group 316"/>
          <p:cNvGrpSpPr/>
          <p:nvPr/>
        </p:nvGrpSpPr>
        <p:grpSpPr>
          <a:xfrm>
            <a:off x="8347660" y="1627930"/>
            <a:ext cx="422979" cy="593124"/>
            <a:chOff x="1554565" y="1727797"/>
            <a:chExt cx="501138" cy="702723"/>
          </a:xfrm>
          <a:solidFill>
            <a:schemeClr val="accent1"/>
          </a:solidFill>
        </p:grpSpPr>
        <p:sp>
          <p:nvSpPr>
            <p:cNvPr id="318" name="Oval 3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3" name="Group 322"/>
          <p:cNvGrpSpPr/>
          <p:nvPr/>
        </p:nvGrpSpPr>
        <p:grpSpPr>
          <a:xfrm>
            <a:off x="8881522" y="1627930"/>
            <a:ext cx="422979" cy="593124"/>
            <a:chOff x="1554565" y="1727797"/>
            <a:chExt cx="501138" cy="702723"/>
          </a:xfrm>
          <a:solidFill>
            <a:schemeClr val="accent1"/>
          </a:solidFill>
        </p:grpSpPr>
        <p:sp>
          <p:nvSpPr>
            <p:cNvPr id="324" name="Oval 3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29" name="Group 328"/>
          <p:cNvGrpSpPr/>
          <p:nvPr/>
        </p:nvGrpSpPr>
        <p:grpSpPr>
          <a:xfrm>
            <a:off x="-194244" y="1627930"/>
            <a:ext cx="422979" cy="593124"/>
            <a:chOff x="1554565" y="1727797"/>
            <a:chExt cx="501138" cy="702723"/>
          </a:xfrm>
          <a:solidFill>
            <a:schemeClr val="accent1"/>
          </a:solidFill>
        </p:grpSpPr>
        <p:sp>
          <p:nvSpPr>
            <p:cNvPr id="330" name="Oval 3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334"/>
          <p:cNvGrpSpPr/>
          <p:nvPr/>
        </p:nvGrpSpPr>
        <p:grpSpPr>
          <a:xfrm>
            <a:off x="90106" y="2413478"/>
            <a:ext cx="422979" cy="593124"/>
            <a:chOff x="1554565" y="1727797"/>
            <a:chExt cx="501138" cy="702723"/>
          </a:xfrm>
          <a:solidFill>
            <a:schemeClr val="accent1"/>
          </a:solidFill>
        </p:grpSpPr>
        <p:sp>
          <p:nvSpPr>
            <p:cNvPr id="336" name="Oval 3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1" name="Group 340"/>
          <p:cNvGrpSpPr/>
          <p:nvPr/>
        </p:nvGrpSpPr>
        <p:grpSpPr>
          <a:xfrm>
            <a:off x="623975" y="2413478"/>
            <a:ext cx="422979" cy="593124"/>
            <a:chOff x="1554565" y="1727797"/>
            <a:chExt cx="501138" cy="702723"/>
          </a:xfrm>
          <a:solidFill>
            <a:schemeClr val="accent1"/>
          </a:solidFill>
        </p:grpSpPr>
        <p:sp>
          <p:nvSpPr>
            <p:cNvPr id="342" name="Oval 3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47" name="Group 346"/>
          <p:cNvGrpSpPr/>
          <p:nvPr/>
        </p:nvGrpSpPr>
        <p:grpSpPr>
          <a:xfrm>
            <a:off x="1157844" y="2413478"/>
            <a:ext cx="422979" cy="593124"/>
            <a:chOff x="1554565" y="1727797"/>
            <a:chExt cx="501138" cy="702723"/>
          </a:xfrm>
          <a:solidFill>
            <a:schemeClr val="accent1"/>
          </a:solidFill>
        </p:grpSpPr>
        <p:sp>
          <p:nvSpPr>
            <p:cNvPr id="348" name="Oval 3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3" name="Group 352"/>
          <p:cNvGrpSpPr/>
          <p:nvPr/>
        </p:nvGrpSpPr>
        <p:grpSpPr>
          <a:xfrm>
            <a:off x="1691713" y="2413478"/>
            <a:ext cx="422979" cy="593124"/>
            <a:chOff x="1554565" y="1727797"/>
            <a:chExt cx="501138" cy="702723"/>
          </a:xfrm>
          <a:solidFill>
            <a:schemeClr val="accent1"/>
          </a:solidFill>
        </p:grpSpPr>
        <p:sp>
          <p:nvSpPr>
            <p:cNvPr id="354" name="Oval 3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59" name="Group 358"/>
          <p:cNvGrpSpPr/>
          <p:nvPr/>
        </p:nvGrpSpPr>
        <p:grpSpPr>
          <a:xfrm>
            <a:off x="2225582" y="2413478"/>
            <a:ext cx="422979" cy="593124"/>
            <a:chOff x="1554565" y="1727797"/>
            <a:chExt cx="501138" cy="702723"/>
          </a:xfrm>
          <a:solidFill>
            <a:schemeClr val="accent6"/>
          </a:solidFill>
        </p:grpSpPr>
        <p:sp>
          <p:nvSpPr>
            <p:cNvPr id="360" name="Oval 3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364"/>
          <p:cNvGrpSpPr/>
          <p:nvPr/>
        </p:nvGrpSpPr>
        <p:grpSpPr>
          <a:xfrm>
            <a:off x="2759451" y="2413478"/>
            <a:ext cx="422979" cy="593124"/>
            <a:chOff x="1554565" y="1727797"/>
            <a:chExt cx="501138" cy="702723"/>
          </a:xfrm>
          <a:solidFill>
            <a:schemeClr val="accent1"/>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1"/>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1"/>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1"/>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1"/>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1"/>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1"/>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406"/>
          <p:cNvGrpSpPr/>
          <p:nvPr/>
        </p:nvGrpSpPr>
        <p:grpSpPr>
          <a:xfrm>
            <a:off x="6496534" y="2413478"/>
            <a:ext cx="422979" cy="593124"/>
            <a:chOff x="1554565" y="1727797"/>
            <a:chExt cx="501138" cy="702723"/>
          </a:xfrm>
          <a:solidFill>
            <a:schemeClr val="accent1"/>
          </a:solidFill>
        </p:grpSpPr>
        <p:sp>
          <p:nvSpPr>
            <p:cNvPr id="408" name="Oval 4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3" name="Group 412"/>
          <p:cNvGrpSpPr/>
          <p:nvPr/>
        </p:nvGrpSpPr>
        <p:grpSpPr>
          <a:xfrm>
            <a:off x="7030403" y="2413478"/>
            <a:ext cx="422979" cy="593124"/>
            <a:chOff x="1554565" y="1727797"/>
            <a:chExt cx="501138" cy="702723"/>
          </a:xfrm>
          <a:solidFill>
            <a:schemeClr val="accent1"/>
          </a:solidFill>
        </p:grpSpPr>
        <p:sp>
          <p:nvSpPr>
            <p:cNvPr id="414" name="Oval 4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9" name="Group 418"/>
          <p:cNvGrpSpPr/>
          <p:nvPr/>
        </p:nvGrpSpPr>
        <p:grpSpPr>
          <a:xfrm>
            <a:off x="7564272" y="2413478"/>
            <a:ext cx="422979" cy="593124"/>
            <a:chOff x="1554565" y="1727797"/>
            <a:chExt cx="501138" cy="702723"/>
          </a:xfrm>
          <a:solidFill>
            <a:schemeClr val="accent1"/>
          </a:solidFill>
        </p:grpSpPr>
        <p:sp>
          <p:nvSpPr>
            <p:cNvPr id="420" name="Oval 4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5" name="Group 424"/>
          <p:cNvGrpSpPr/>
          <p:nvPr/>
        </p:nvGrpSpPr>
        <p:grpSpPr>
          <a:xfrm>
            <a:off x="8098141" y="2413478"/>
            <a:ext cx="422979" cy="593124"/>
            <a:chOff x="1554565" y="1727797"/>
            <a:chExt cx="501138" cy="702723"/>
          </a:xfrm>
          <a:solidFill>
            <a:schemeClr val="accent1"/>
          </a:solidFill>
        </p:grpSpPr>
        <p:sp>
          <p:nvSpPr>
            <p:cNvPr id="426" name="Oval 4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1" name="Group 430"/>
          <p:cNvGrpSpPr/>
          <p:nvPr/>
        </p:nvGrpSpPr>
        <p:grpSpPr>
          <a:xfrm>
            <a:off x="8632003" y="2413478"/>
            <a:ext cx="422979" cy="593124"/>
            <a:chOff x="1554565" y="1727797"/>
            <a:chExt cx="501138" cy="702723"/>
          </a:xfrm>
          <a:solidFill>
            <a:schemeClr val="accent1"/>
          </a:solidFill>
        </p:grpSpPr>
        <p:sp>
          <p:nvSpPr>
            <p:cNvPr id="432" name="Oval 4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7" name="Group 436"/>
          <p:cNvGrpSpPr/>
          <p:nvPr/>
        </p:nvGrpSpPr>
        <p:grpSpPr>
          <a:xfrm>
            <a:off x="-443763" y="2413478"/>
            <a:ext cx="422979" cy="593124"/>
            <a:chOff x="1554565" y="1727797"/>
            <a:chExt cx="501138" cy="702723"/>
          </a:xfrm>
          <a:solidFill>
            <a:schemeClr val="accent1"/>
          </a:solidFill>
        </p:grpSpPr>
        <p:sp>
          <p:nvSpPr>
            <p:cNvPr id="438" name="Oval 4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3" name="Group 442"/>
          <p:cNvGrpSpPr/>
          <p:nvPr/>
        </p:nvGrpSpPr>
        <p:grpSpPr>
          <a:xfrm>
            <a:off x="362724" y="3185933"/>
            <a:ext cx="422979" cy="593124"/>
            <a:chOff x="1554565" y="1727797"/>
            <a:chExt cx="501138" cy="702723"/>
          </a:xfrm>
          <a:solidFill>
            <a:schemeClr val="accent1"/>
          </a:solidFill>
        </p:grpSpPr>
        <p:sp>
          <p:nvSpPr>
            <p:cNvPr id="444" name="Oval 4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9" name="Group 448"/>
          <p:cNvGrpSpPr/>
          <p:nvPr/>
        </p:nvGrpSpPr>
        <p:grpSpPr>
          <a:xfrm>
            <a:off x="896593" y="3185933"/>
            <a:ext cx="422979" cy="593124"/>
            <a:chOff x="1554565" y="1727797"/>
            <a:chExt cx="501138" cy="702723"/>
          </a:xfrm>
          <a:solidFill>
            <a:schemeClr val="accent1"/>
          </a:solidFill>
        </p:grpSpPr>
        <p:sp>
          <p:nvSpPr>
            <p:cNvPr id="450" name="Oval 4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55" name="Group 454"/>
          <p:cNvGrpSpPr/>
          <p:nvPr/>
        </p:nvGrpSpPr>
        <p:grpSpPr>
          <a:xfrm>
            <a:off x="1430462" y="3185933"/>
            <a:ext cx="422979" cy="593124"/>
            <a:chOff x="1554565" y="1727797"/>
            <a:chExt cx="501138" cy="702723"/>
          </a:xfrm>
          <a:solidFill>
            <a:schemeClr val="accent1"/>
          </a:solidFill>
        </p:grpSpPr>
        <p:sp>
          <p:nvSpPr>
            <p:cNvPr id="456" name="Oval 4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1" name="Group 460"/>
          <p:cNvGrpSpPr/>
          <p:nvPr/>
        </p:nvGrpSpPr>
        <p:grpSpPr>
          <a:xfrm>
            <a:off x="1964331" y="3185933"/>
            <a:ext cx="422979" cy="593124"/>
            <a:chOff x="1554565" y="1727797"/>
            <a:chExt cx="501138" cy="702723"/>
          </a:xfrm>
          <a:solidFill>
            <a:schemeClr val="accent1"/>
          </a:solidFill>
        </p:grpSpPr>
        <p:sp>
          <p:nvSpPr>
            <p:cNvPr id="462" name="Oval 4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1"/>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6"/>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1"/>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1"/>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1"/>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1"/>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1"/>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1"/>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1"/>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1" name="Group 520"/>
          <p:cNvGrpSpPr/>
          <p:nvPr/>
        </p:nvGrpSpPr>
        <p:grpSpPr>
          <a:xfrm>
            <a:off x="7303021" y="3185933"/>
            <a:ext cx="422979" cy="593124"/>
            <a:chOff x="1554565" y="1727797"/>
            <a:chExt cx="501138" cy="702723"/>
          </a:xfrm>
          <a:solidFill>
            <a:schemeClr val="accent1"/>
          </a:solidFill>
        </p:grpSpPr>
        <p:sp>
          <p:nvSpPr>
            <p:cNvPr id="522" name="Oval 5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27" name="Group 526"/>
          <p:cNvGrpSpPr/>
          <p:nvPr/>
        </p:nvGrpSpPr>
        <p:grpSpPr>
          <a:xfrm>
            <a:off x="7836890" y="3185933"/>
            <a:ext cx="422979" cy="593124"/>
            <a:chOff x="1554565" y="1727797"/>
            <a:chExt cx="501138" cy="702723"/>
          </a:xfrm>
          <a:solidFill>
            <a:schemeClr val="accent1"/>
          </a:solidFill>
        </p:grpSpPr>
        <p:sp>
          <p:nvSpPr>
            <p:cNvPr id="528" name="Oval 5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3" name="Group 532"/>
          <p:cNvGrpSpPr/>
          <p:nvPr/>
        </p:nvGrpSpPr>
        <p:grpSpPr>
          <a:xfrm>
            <a:off x="8370759" y="3185933"/>
            <a:ext cx="422979" cy="593124"/>
            <a:chOff x="1554565" y="1727797"/>
            <a:chExt cx="501138" cy="702723"/>
          </a:xfrm>
          <a:solidFill>
            <a:schemeClr val="accent1"/>
          </a:solidFill>
        </p:grpSpPr>
        <p:sp>
          <p:nvSpPr>
            <p:cNvPr id="534" name="Oval 5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39" name="Group 538"/>
          <p:cNvGrpSpPr/>
          <p:nvPr/>
        </p:nvGrpSpPr>
        <p:grpSpPr>
          <a:xfrm>
            <a:off x="8904621" y="3185933"/>
            <a:ext cx="422979" cy="593124"/>
            <a:chOff x="1554565" y="1727797"/>
            <a:chExt cx="501138" cy="702723"/>
          </a:xfrm>
          <a:solidFill>
            <a:schemeClr val="accent1"/>
          </a:solidFill>
        </p:grpSpPr>
        <p:sp>
          <p:nvSpPr>
            <p:cNvPr id="540" name="Oval 5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45" name="Group 544"/>
          <p:cNvGrpSpPr/>
          <p:nvPr/>
        </p:nvGrpSpPr>
        <p:grpSpPr>
          <a:xfrm>
            <a:off x="-171145" y="3185933"/>
            <a:ext cx="422979" cy="593124"/>
            <a:chOff x="1554565" y="1727797"/>
            <a:chExt cx="501138" cy="702723"/>
          </a:xfrm>
          <a:solidFill>
            <a:schemeClr val="accent1"/>
          </a:solidFill>
        </p:grpSpPr>
        <p:sp>
          <p:nvSpPr>
            <p:cNvPr id="546" name="Oval 5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1" name="Group 550"/>
          <p:cNvGrpSpPr/>
          <p:nvPr/>
        </p:nvGrpSpPr>
        <p:grpSpPr>
          <a:xfrm>
            <a:off x="80523" y="3958388"/>
            <a:ext cx="422979" cy="593124"/>
            <a:chOff x="1554565" y="1727797"/>
            <a:chExt cx="501138" cy="702723"/>
          </a:xfrm>
          <a:solidFill>
            <a:schemeClr val="accent1"/>
          </a:solidFill>
        </p:grpSpPr>
        <p:sp>
          <p:nvSpPr>
            <p:cNvPr id="552" name="Oval 5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57" name="Group 556"/>
          <p:cNvGrpSpPr/>
          <p:nvPr/>
        </p:nvGrpSpPr>
        <p:grpSpPr>
          <a:xfrm>
            <a:off x="614392" y="3958388"/>
            <a:ext cx="422979" cy="593124"/>
            <a:chOff x="1554565" y="1727797"/>
            <a:chExt cx="501138" cy="702723"/>
          </a:xfrm>
          <a:solidFill>
            <a:schemeClr val="accent1"/>
          </a:solidFill>
        </p:grpSpPr>
        <p:sp>
          <p:nvSpPr>
            <p:cNvPr id="558" name="Oval 5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3" name="Group 562"/>
          <p:cNvGrpSpPr/>
          <p:nvPr/>
        </p:nvGrpSpPr>
        <p:grpSpPr>
          <a:xfrm>
            <a:off x="1148261" y="3958388"/>
            <a:ext cx="422979" cy="593124"/>
            <a:chOff x="1554565" y="1727797"/>
            <a:chExt cx="501138" cy="702723"/>
          </a:xfrm>
          <a:solidFill>
            <a:schemeClr val="accent6"/>
          </a:solidFill>
        </p:grpSpPr>
        <p:sp>
          <p:nvSpPr>
            <p:cNvPr id="564" name="Oval 5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69" name="Group 568"/>
          <p:cNvGrpSpPr/>
          <p:nvPr/>
        </p:nvGrpSpPr>
        <p:grpSpPr>
          <a:xfrm>
            <a:off x="1682130" y="3958388"/>
            <a:ext cx="422979" cy="593124"/>
            <a:chOff x="1554565" y="1727797"/>
            <a:chExt cx="501138" cy="702723"/>
          </a:xfrm>
          <a:solidFill>
            <a:schemeClr val="accent1"/>
          </a:solidFill>
        </p:grpSpPr>
        <p:sp>
          <p:nvSpPr>
            <p:cNvPr id="570" name="Oval 5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75" name="Group 574"/>
          <p:cNvGrpSpPr/>
          <p:nvPr/>
        </p:nvGrpSpPr>
        <p:grpSpPr>
          <a:xfrm>
            <a:off x="2215999" y="3958388"/>
            <a:ext cx="422979" cy="593124"/>
            <a:chOff x="1554565" y="1727797"/>
            <a:chExt cx="501138" cy="702723"/>
          </a:xfrm>
          <a:solidFill>
            <a:schemeClr val="accent1"/>
          </a:solidFill>
        </p:grpSpPr>
        <p:sp>
          <p:nvSpPr>
            <p:cNvPr id="576" name="Oval 5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1"/>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1"/>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1"/>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1"/>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1"/>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1"/>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1"/>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1"/>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1"/>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35" name="Group 634"/>
          <p:cNvGrpSpPr/>
          <p:nvPr/>
        </p:nvGrpSpPr>
        <p:grpSpPr>
          <a:xfrm>
            <a:off x="7554689" y="3958388"/>
            <a:ext cx="422979" cy="593124"/>
            <a:chOff x="1554565" y="1727797"/>
            <a:chExt cx="501138" cy="702723"/>
          </a:xfrm>
          <a:solidFill>
            <a:schemeClr val="accent1"/>
          </a:solidFill>
        </p:grpSpPr>
        <p:sp>
          <p:nvSpPr>
            <p:cNvPr id="636" name="Oval 6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1" name="Group 640"/>
          <p:cNvGrpSpPr/>
          <p:nvPr/>
        </p:nvGrpSpPr>
        <p:grpSpPr>
          <a:xfrm>
            <a:off x="8088558" y="3958388"/>
            <a:ext cx="422979" cy="593124"/>
            <a:chOff x="1554565" y="1727797"/>
            <a:chExt cx="501138" cy="702723"/>
          </a:xfrm>
          <a:solidFill>
            <a:schemeClr val="accent1"/>
          </a:solidFill>
        </p:grpSpPr>
        <p:sp>
          <p:nvSpPr>
            <p:cNvPr id="642" name="Oval 6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47" name="Group 646"/>
          <p:cNvGrpSpPr/>
          <p:nvPr/>
        </p:nvGrpSpPr>
        <p:grpSpPr>
          <a:xfrm>
            <a:off x="8622420" y="3958388"/>
            <a:ext cx="422979" cy="593124"/>
            <a:chOff x="1554565" y="1727797"/>
            <a:chExt cx="501138" cy="702723"/>
          </a:xfrm>
          <a:solidFill>
            <a:schemeClr val="accent1"/>
          </a:solidFill>
        </p:grpSpPr>
        <p:sp>
          <p:nvSpPr>
            <p:cNvPr id="648" name="Oval 6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3" name="Group 652"/>
          <p:cNvGrpSpPr/>
          <p:nvPr/>
        </p:nvGrpSpPr>
        <p:grpSpPr>
          <a:xfrm>
            <a:off x="-453346" y="3958388"/>
            <a:ext cx="422979" cy="593124"/>
            <a:chOff x="1554565" y="1727797"/>
            <a:chExt cx="501138" cy="702723"/>
          </a:xfrm>
          <a:solidFill>
            <a:schemeClr val="accent1"/>
          </a:solidFill>
        </p:grpSpPr>
        <p:sp>
          <p:nvSpPr>
            <p:cNvPr id="654" name="Oval 6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9" name="Group 658"/>
          <p:cNvGrpSpPr/>
          <p:nvPr/>
        </p:nvGrpSpPr>
        <p:grpSpPr>
          <a:xfrm>
            <a:off x="353141" y="4704659"/>
            <a:ext cx="422979" cy="593124"/>
            <a:chOff x="1554565" y="1727797"/>
            <a:chExt cx="501138" cy="702723"/>
          </a:xfrm>
          <a:solidFill>
            <a:schemeClr val="accent1"/>
          </a:solidFill>
        </p:grpSpPr>
        <p:sp>
          <p:nvSpPr>
            <p:cNvPr id="660" name="Oval 6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5" name="Group 664"/>
          <p:cNvGrpSpPr/>
          <p:nvPr/>
        </p:nvGrpSpPr>
        <p:grpSpPr>
          <a:xfrm>
            <a:off x="887010" y="4704659"/>
            <a:ext cx="422979" cy="593124"/>
            <a:chOff x="1554565" y="1727797"/>
            <a:chExt cx="501138" cy="702723"/>
          </a:xfrm>
          <a:solidFill>
            <a:schemeClr val="accent1"/>
          </a:solidFill>
        </p:grpSpPr>
        <p:sp>
          <p:nvSpPr>
            <p:cNvPr id="666" name="Oval 6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1" name="Group 670"/>
          <p:cNvGrpSpPr/>
          <p:nvPr/>
        </p:nvGrpSpPr>
        <p:grpSpPr>
          <a:xfrm>
            <a:off x="1420879" y="4704659"/>
            <a:ext cx="422979" cy="593124"/>
            <a:chOff x="1554565" y="1727797"/>
            <a:chExt cx="501138" cy="702723"/>
          </a:xfrm>
          <a:solidFill>
            <a:schemeClr val="accent1"/>
          </a:solidFill>
        </p:grpSpPr>
        <p:sp>
          <p:nvSpPr>
            <p:cNvPr id="672" name="Oval 6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7" name="Group 676"/>
          <p:cNvGrpSpPr/>
          <p:nvPr/>
        </p:nvGrpSpPr>
        <p:grpSpPr>
          <a:xfrm>
            <a:off x="1954748" y="4704659"/>
            <a:ext cx="422979" cy="593124"/>
            <a:chOff x="1554565" y="1727797"/>
            <a:chExt cx="501138" cy="702723"/>
          </a:xfrm>
          <a:solidFill>
            <a:schemeClr val="accent6"/>
          </a:solidFill>
        </p:grpSpPr>
        <p:sp>
          <p:nvSpPr>
            <p:cNvPr id="678" name="Oval 6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1"/>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1"/>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1"/>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1"/>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1"/>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1"/>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1"/>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1"/>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1"/>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7" name="Group 736"/>
          <p:cNvGrpSpPr/>
          <p:nvPr/>
        </p:nvGrpSpPr>
        <p:grpSpPr>
          <a:xfrm>
            <a:off x="7293438" y="4704659"/>
            <a:ext cx="422979" cy="593124"/>
            <a:chOff x="1554565" y="1727797"/>
            <a:chExt cx="501138" cy="702723"/>
          </a:xfrm>
          <a:solidFill>
            <a:schemeClr val="accent1"/>
          </a:solidFill>
        </p:grpSpPr>
        <p:sp>
          <p:nvSpPr>
            <p:cNvPr id="738" name="Oval 73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3" name="Group 742"/>
          <p:cNvGrpSpPr/>
          <p:nvPr/>
        </p:nvGrpSpPr>
        <p:grpSpPr>
          <a:xfrm>
            <a:off x="7827307" y="4704659"/>
            <a:ext cx="422979" cy="593124"/>
            <a:chOff x="1554565" y="1727797"/>
            <a:chExt cx="501138" cy="702723"/>
          </a:xfrm>
          <a:solidFill>
            <a:schemeClr val="accent1"/>
          </a:solidFill>
        </p:grpSpPr>
        <p:sp>
          <p:nvSpPr>
            <p:cNvPr id="744" name="Oval 74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49" name="Group 748"/>
          <p:cNvGrpSpPr/>
          <p:nvPr/>
        </p:nvGrpSpPr>
        <p:grpSpPr>
          <a:xfrm>
            <a:off x="8361176" y="4704659"/>
            <a:ext cx="422979" cy="593124"/>
            <a:chOff x="1554565" y="1727797"/>
            <a:chExt cx="501138" cy="702723"/>
          </a:xfrm>
          <a:solidFill>
            <a:schemeClr val="accent1"/>
          </a:solidFill>
        </p:grpSpPr>
        <p:sp>
          <p:nvSpPr>
            <p:cNvPr id="750" name="Oval 74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55" name="Group 754"/>
          <p:cNvGrpSpPr/>
          <p:nvPr/>
        </p:nvGrpSpPr>
        <p:grpSpPr>
          <a:xfrm>
            <a:off x="8895038" y="4704659"/>
            <a:ext cx="422979" cy="593124"/>
            <a:chOff x="1554565" y="1727797"/>
            <a:chExt cx="501138" cy="702723"/>
          </a:xfrm>
          <a:solidFill>
            <a:schemeClr val="accent1"/>
          </a:solidFill>
        </p:grpSpPr>
        <p:sp>
          <p:nvSpPr>
            <p:cNvPr id="756" name="Oval 75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1" name="Group 760"/>
          <p:cNvGrpSpPr/>
          <p:nvPr/>
        </p:nvGrpSpPr>
        <p:grpSpPr>
          <a:xfrm>
            <a:off x="-180728" y="4704659"/>
            <a:ext cx="422979" cy="593124"/>
            <a:chOff x="1554565" y="1727797"/>
            <a:chExt cx="501138" cy="702723"/>
          </a:xfrm>
          <a:solidFill>
            <a:schemeClr val="accent1"/>
          </a:solidFill>
        </p:grpSpPr>
        <p:sp>
          <p:nvSpPr>
            <p:cNvPr id="762" name="Oval 76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67" name="Group 766"/>
          <p:cNvGrpSpPr/>
          <p:nvPr/>
        </p:nvGrpSpPr>
        <p:grpSpPr>
          <a:xfrm>
            <a:off x="90711" y="5457476"/>
            <a:ext cx="422979" cy="593124"/>
            <a:chOff x="1554565" y="1727797"/>
            <a:chExt cx="501138" cy="702723"/>
          </a:xfrm>
          <a:solidFill>
            <a:schemeClr val="accent1"/>
          </a:solidFill>
        </p:grpSpPr>
        <p:sp>
          <p:nvSpPr>
            <p:cNvPr id="768" name="Oval 7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3" name="Group 772"/>
          <p:cNvGrpSpPr/>
          <p:nvPr/>
        </p:nvGrpSpPr>
        <p:grpSpPr>
          <a:xfrm>
            <a:off x="624580" y="5457476"/>
            <a:ext cx="422979" cy="593124"/>
            <a:chOff x="1554565" y="1727797"/>
            <a:chExt cx="501138" cy="702723"/>
          </a:xfrm>
          <a:solidFill>
            <a:schemeClr val="tx2">
              <a:lumMod val="60000"/>
              <a:lumOff val="40000"/>
            </a:schemeClr>
          </a:solidFill>
        </p:grpSpPr>
        <p:sp>
          <p:nvSpPr>
            <p:cNvPr id="774" name="Oval 7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9" name="Group 778"/>
          <p:cNvGrpSpPr/>
          <p:nvPr/>
        </p:nvGrpSpPr>
        <p:grpSpPr>
          <a:xfrm>
            <a:off x="1158449" y="5457476"/>
            <a:ext cx="422979" cy="593124"/>
            <a:chOff x="1554565" y="1727797"/>
            <a:chExt cx="501138" cy="702723"/>
          </a:xfrm>
          <a:solidFill>
            <a:schemeClr val="accent1"/>
          </a:solidFill>
        </p:grpSpPr>
        <p:sp>
          <p:nvSpPr>
            <p:cNvPr id="780" name="Oval 7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5" name="Group 784"/>
          <p:cNvGrpSpPr/>
          <p:nvPr/>
        </p:nvGrpSpPr>
        <p:grpSpPr>
          <a:xfrm>
            <a:off x="1692318" y="5457476"/>
            <a:ext cx="422979" cy="593124"/>
            <a:chOff x="1554565" y="1727797"/>
            <a:chExt cx="501138" cy="702723"/>
          </a:xfrm>
          <a:solidFill>
            <a:schemeClr val="accent1"/>
          </a:solidFill>
        </p:grpSpPr>
        <p:sp>
          <p:nvSpPr>
            <p:cNvPr id="786" name="Oval 7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1" name="Group 790"/>
          <p:cNvGrpSpPr/>
          <p:nvPr/>
        </p:nvGrpSpPr>
        <p:grpSpPr>
          <a:xfrm>
            <a:off x="2226187" y="5457476"/>
            <a:ext cx="422979" cy="593124"/>
            <a:chOff x="1554565" y="1727797"/>
            <a:chExt cx="501138" cy="702723"/>
          </a:xfrm>
          <a:solidFill>
            <a:schemeClr val="accent1"/>
          </a:solidFill>
        </p:grpSpPr>
        <p:sp>
          <p:nvSpPr>
            <p:cNvPr id="792" name="Oval 7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97" name="Group 796"/>
          <p:cNvGrpSpPr/>
          <p:nvPr/>
        </p:nvGrpSpPr>
        <p:grpSpPr>
          <a:xfrm>
            <a:off x="2760056" y="5457476"/>
            <a:ext cx="422979" cy="593124"/>
            <a:chOff x="1554565" y="1727797"/>
            <a:chExt cx="501138" cy="702723"/>
          </a:xfrm>
          <a:solidFill>
            <a:schemeClr val="accent1"/>
          </a:solidFill>
        </p:grpSpPr>
        <p:sp>
          <p:nvSpPr>
            <p:cNvPr id="798" name="Oval 7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3" name="Group 802"/>
          <p:cNvGrpSpPr/>
          <p:nvPr/>
        </p:nvGrpSpPr>
        <p:grpSpPr>
          <a:xfrm>
            <a:off x="3293925" y="5457476"/>
            <a:ext cx="422979" cy="593124"/>
            <a:chOff x="1554565" y="1727797"/>
            <a:chExt cx="501138" cy="702723"/>
          </a:xfrm>
          <a:solidFill>
            <a:schemeClr val="accent6"/>
          </a:solidFill>
        </p:grpSpPr>
        <p:sp>
          <p:nvSpPr>
            <p:cNvPr id="804" name="Oval 8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09" name="Group 808"/>
          <p:cNvGrpSpPr/>
          <p:nvPr/>
        </p:nvGrpSpPr>
        <p:grpSpPr>
          <a:xfrm>
            <a:off x="3827794" y="5457476"/>
            <a:ext cx="422979" cy="593124"/>
            <a:chOff x="1554565" y="1727797"/>
            <a:chExt cx="501138" cy="702723"/>
          </a:xfrm>
          <a:solidFill>
            <a:schemeClr val="accent1"/>
          </a:solidFill>
        </p:grpSpPr>
        <p:sp>
          <p:nvSpPr>
            <p:cNvPr id="810" name="Oval 8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15" name="Group 814"/>
          <p:cNvGrpSpPr/>
          <p:nvPr/>
        </p:nvGrpSpPr>
        <p:grpSpPr>
          <a:xfrm>
            <a:off x="4361663" y="5457476"/>
            <a:ext cx="422979" cy="593124"/>
            <a:chOff x="1554565" y="1727797"/>
            <a:chExt cx="501138" cy="702723"/>
          </a:xfrm>
          <a:solidFill>
            <a:schemeClr val="accent1"/>
          </a:solidFill>
        </p:grpSpPr>
        <p:sp>
          <p:nvSpPr>
            <p:cNvPr id="816" name="Oval 8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1" name="Group 820"/>
          <p:cNvGrpSpPr/>
          <p:nvPr/>
        </p:nvGrpSpPr>
        <p:grpSpPr>
          <a:xfrm>
            <a:off x="4895532" y="5457476"/>
            <a:ext cx="422979" cy="593124"/>
            <a:chOff x="1554565" y="1727797"/>
            <a:chExt cx="501138" cy="702723"/>
          </a:xfrm>
          <a:solidFill>
            <a:schemeClr val="accent1"/>
          </a:solidFill>
        </p:grpSpPr>
        <p:sp>
          <p:nvSpPr>
            <p:cNvPr id="822" name="Oval 82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27" name="Group 826"/>
          <p:cNvGrpSpPr/>
          <p:nvPr/>
        </p:nvGrpSpPr>
        <p:grpSpPr>
          <a:xfrm>
            <a:off x="5429401" y="5457476"/>
            <a:ext cx="422979" cy="593124"/>
            <a:chOff x="1554565" y="1727797"/>
            <a:chExt cx="501138" cy="702723"/>
          </a:xfrm>
          <a:solidFill>
            <a:schemeClr val="accent1"/>
          </a:solidFill>
        </p:grpSpPr>
        <p:sp>
          <p:nvSpPr>
            <p:cNvPr id="828" name="Oval 82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3" name="Group 832"/>
          <p:cNvGrpSpPr/>
          <p:nvPr/>
        </p:nvGrpSpPr>
        <p:grpSpPr>
          <a:xfrm>
            <a:off x="5963270" y="5457476"/>
            <a:ext cx="422979" cy="593124"/>
            <a:chOff x="1554565" y="1727797"/>
            <a:chExt cx="501138" cy="702723"/>
          </a:xfrm>
          <a:solidFill>
            <a:schemeClr val="accent1"/>
          </a:solidFill>
        </p:grpSpPr>
        <p:sp>
          <p:nvSpPr>
            <p:cNvPr id="834" name="Oval 83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39" name="Group 838"/>
          <p:cNvGrpSpPr/>
          <p:nvPr/>
        </p:nvGrpSpPr>
        <p:grpSpPr>
          <a:xfrm>
            <a:off x="6497139" y="5457476"/>
            <a:ext cx="422979" cy="593124"/>
            <a:chOff x="1554565" y="1727797"/>
            <a:chExt cx="501138" cy="702723"/>
          </a:xfrm>
          <a:solidFill>
            <a:schemeClr val="accent1"/>
          </a:solidFill>
        </p:grpSpPr>
        <p:sp>
          <p:nvSpPr>
            <p:cNvPr id="840" name="Oval 83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45" name="Group 844"/>
          <p:cNvGrpSpPr/>
          <p:nvPr/>
        </p:nvGrpSpPr>
        <p:grpSpPr>
          <a:xfrm>
            <a:off x="7031008" y="5457476"/>
            <a:ext cx="422979" cy="593124"/>
            <a:chOff x="1554565" y="1727797"/>
            <a:chExt cx="501138" cy="702723"/>
          </a:xfrm>
          <a:solidFill>
            <a:schemeClr val="accent1"/>
          </a:solidFill>
        </p:grpSpPr>
        <p:sp>
          <p:nvSpPr>
            <p:cNvPr id="846" name="Oval 84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1" name="Group 850"/>
          <p:cNvGrpSpPr/>
          <p:nvPr/>
        </p:nvGrpSpPr>
        <p:grpSpPr>
          <a:xfrm>
            <a:off x="7564877" y="5457476"/>
            <a:ext cx="422979" cy="593124"/>
            <a:chOff x="1554565" y="1727797"/>
            <a:chExt cx="501138" cy="702723"/>
          </a:xfrm>
          <a:solidFill>
            <a:schemeClr val="accent1"/>
          </a:solidFill>
        </p:grpSpPr>
        <p:sp>
          <p:nvSpPr>
            <p:cNvPr id="852" name="Oval 85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57" name="Group 856"/>
          <p:cNvGrpSpPr/>
          <p:nvPr/>
        </p:nvGrpSpPr>
        <p:grpSpPr>
          <a:xfrm>
            <a:off x="8098746" y="5457476"/>
            <a:ext cx="422979" cy="593124"/>
            <a:chOff x="1554565" y="1727797"/>
            <a:chExt cx="501138" cy="702723"/>
          </a:xfrm>
          <a:solidFill>
            <a:schemeClr val="accent1"/>
          </a:solidFill>
        </p:grpSpPr>
        <p:sp>
          <p:nvSpPr>
            <p:cNvPr id="858" name="Oval 85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3" name="Group 862"/>
          <p:cNvGrpSpPr/>
          <p:nvPr/>
        </p:nvGrpSpPr>
        <p:grpSpPr>
          <a:xfrm>
            <a:off x="8632608" y="5457476"/>
            <a:ext cx="422979" cy="593124"/>
            <a:chOff x="1554565" y="1727797"/>
            <a:chExt cx="501138" cy="702723"/>
          </a:xfrm>
          <a:solidFill>
            <a:schemeClr val="accent1"/>
          </a:solidFill>
        </p:grpSpPr>
        <p:sp>
          <p:nvSpPr>
            <p:cNvPr id="864" name="Oval 86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69" name="Group 868"/>
          <p:cNvGrpSpPr/>
          <p:nvPr/>
        </p:nvGrpSpPr>
        <p:grpSpPr>
          <a:xfrm>
            <a:off x="-443158" y="5457476"/>
            <a:ext cx="422979" cy="593124"/>
            <a:chOff x="1554565" y="1727797"/>
            <a:chExt cx="501138" cy="702723"/>
          </a:xfrm>
          <a:solidFill>
            <a:schemeClr val="accent1"/>
          </a:solidFill>
        </p:grpSpPr>
        <p:sp>
          <p:nvSpPr>
            <p:cNvPr id="870" name="Oval 86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75" name="Group 874"/>
          <p:cNvGrpSpPr/>
          <p:nvPr/>
        </p:nvGrpSpPr>
        <p:grpSpPr>
          <a:xfrm>
            <a:off x="359176" y="6216840"/>
            <a:ext cx="422979" cy="593124"/>
            <a:chOff x="1554565" y="1727797"/>
            <a:chExt cx="501138" cy="702723"/>
          </a:xfrm>
          <a:solidFill>
            <a:schemeClr val="accent1"/>
          </a:solidFill>
        </p:grpSpPr>
        <p:sp>
          <p:nvSpPr>
            <p:cNvPr id="876" name="Oval 87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1" name="Group 880"/>
          <p:cNvGrpSpPr/>
          <p:nvPr/>
        </p:nvGrpSpPr>
        <p:grpSpPr>
          <a:xfrm>
            <a:off x="893045" y="6216840"/>
            <a:ext cx="422979" cy="593124"/>
            <a:chOff x="1554565" y="1727797"/>
            <a:chExt cx="501138" cy="702723"/>
          </a:xfrm>
          <a:solidFill>
            <a:schemeClr val="accent1"/>
          </a:solidFill>
        </p:grpSpPr>
        <p:sp>
          <p:nvSpPr>
            <p:cNvPr id="882" name="Oval 8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87" name="Group 886"/>
          <p:cNvGrpSpPr/>
          <p:nvPr/>
        </p:nvGrpSpPr>
        <p:grpSpPr>
          <a:xfrm>
            <a:off x="1426914" y="6216840"/>
            <a:ext cx="422979" cy="593124"/>
            <a:chOff x="1554565" y="1727797"/>
            <a:chExt cx="501138" cy="702723"/>
          </a:xfrm>
          <a:solidFill>
            <a:schemeClr val="accent1"/>
          </a:solidFill>
        </p:grpSpPr>
        <p:sp>
          <p:nvSpPr>
            <p:cNvPr id="888" name="Oval 8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3" name="Group 892"/>
          <p:cNvGrpSpPr/>
          <p:nvPr/>
        </p:nvGrpSpPr>
        <p:grpSpPr>
          <a:xfrm>
            <a:off x="1960783" y="6216840"/>
            <a:ext cx="422979" cy="593124"/>
            <a:chOff x="1554565" y="1727797"/>
            <a:chExt cx="501138" cy="702723"/>
          </a:xfrm>
          <a:solidFill>
            <a:schemeClr val="accent1"/>
          </a:solidFill>
        </p:grpSpPr>
        <p:sp>
          <p:nvSpPr>
            <p:cNvPr id="894" name="Oval 8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9" name="Group 898"/>
          <p:cNvGrpSpPr/>
          <p:nvPr/>
        </p:nvGrpSpPr>
        <p:grpSpPr>
          <a:xfrm>
            <a:off x="2494652" y="6216840"/>
            <a:ext cx="422979" cy="593124"/>
            <a:chOff x="1554565" y="1727797"/>
            <a:chExt cx="501138" cy="702723"/>
          </a:xfrm>
          <a:solidFill>
            <a:schemeClr val="tx2">
              <a:lumMod val="60000"/>
              <a:lumOff val="40000"/>
            </a:schemeClr>
          </a:solidFill>
        </p:grpSpPr>
        <p:sp>
          <p:nvSpPr>
            <p:cNvPr id="900" name="Oval 8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05" name="Group 904"/>
          <p:cNvGrpSpPr/>
          <p:nvPr/>
        </p:nvGrpSpPr>
        <p:grpSpPr>
          <a:xfrm>
            <a:off x="3028521" y="6216840"/>
            <a:ext cx="422979" cy="593124"/>
            <a:chOff x="1554565" y="1727797"/>
            <a:chExt cx="501138" cy="702723"/>
          </a:xfrm>
          <a:solidFill>
            <a:schemeClr val="accent1"/>
          </a:solidFill>
        </p:grpSpPr>
        <p:sp>
          <p:nvSpPr>
            <p:cNvPr id="906" name="Oval 9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1" name="Group 910"/>
          <p:cNvGrpSpPr/>
          <p:nvPr/>
        </p:nvGrpSpPr>
        <p:grpSpPr>
          <a:xfrm>
            <a:off x="3562390" y="6216840"/>
            <a:ext cx="422979" cy="593124"/>
            <a:chOff x="1554565" y="1727797"/>
            <a:chExt cx="501138" cy="702723"/>
          </a:xfrm>
          <a:solidFill>
            <a:schemeClr val="accent1"/>
          </a:solidFill>
        </p:grpSpPr>
        <p:sp>
          <p:nvSpPr>
            <p:cNvPr id="912" name="Oval 9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17" name="Group 916"/>
          <p:cNvGrpSpPr/>
          <p:nvPr/>
        </p:nvGrpSpPr>
        <p:grpSpPr>
          <a:xfrm>
            <a:off x="4096259" y="6216840"/>
            <a:ext cx="422979" cy="593124"/>
            <a:chOff x="1554565" y="1727797"/>
            <a:chExt cx="501138" cy="702723"/>
          </a:xfrm>
          <a:solidFill>
            <a:schemeClr val="accent1"/>
          </a:solidFill>
        </p:grpSpPr>
        <p:sp>
          <p:nvSpPr>
            <p:cNvPr id="918" name="Oval 9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3" name="Group 922"/>
          <p:cNvGrpSpPr/>
          <p:nvPr/>
        </p:nvGrpSpPr>
        <p:grpSpPr>
          <a:xfrm>
            <a:off x="4630128" y="6216840"/>
            <a:ext cx="422979" cy="593124"/>
            <a:chOff x="1554565" y="1727797"/>
            <a:chExt cx="501138" cy="702723"/>
          </a:xfrm>
          <a:solidFill>
            <a:schemeClr val="accent1"/>
          </a:solidFill>
        </p:grpSpPr>
        <p:sp>
          <p:nvSpPr>
            <p:cNvPr id="924" name="Oval 9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29" name="Group 928"/>
          <p:cNvGrpSpPr/>
          <p:nvPr/>
        </p:nvGrpSpPr>
        <p:grpSpPr>
          <a:xfrm>
            <a:off x="5163997" y="6216840"/>
            <a:ext cx="422979" cy="593124"/>
            <a:chOff x="1554565" y="1727797"/>
            <a:chExt cx="501138" cy="702723"/>
          </a:xfrm>
          <a:solidFill>
            <a:schemeClr val="accent1"/>
          </a:solidFill>
        </p:grpSpPr>
        <p:sp>
          <p:nvSpPr>
            <p:cNvPr id="930" name="Oval 9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35" name="Group 934"/>
          <p:cNvGrpSpPr/>
          <p:nvPr/>
        </p:nvGrpSpPr>
        <p:grpSpPr>
          <a:xfrm>
            <a:off x="5697866" y="6216840"/>
            <a:ext cx="422979" cy="593124"/>
            <a:chOff x="1554565" y="1727797"/>
            <a:chExt cx="501138" cy="702723"/>
          </a:xfrm>
          <a:solidFill>
            <a:schemeClr val="accent1"/>
          </a:solidFill>
        </p:grpSpPr>
        <p:sp>
          <p:nvSpPr>
            <p:cNvPr id="936" name="Oval 93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1" name="Group 940"/>
          <p:cNvGrpSpPr/>
          <p:nvPr/>
        </p:nvGrpSpPr>
        <p:grpSpPr>
          <a:xfrm>
            <a:off x="6231735" y="6216840"/>
            <a:ext cx="422979" cy="593124"/>
            <a:chOff x="1554565" y="1727797"/>
            <a:chExt cx="501138" cy="702723"/>
          </a:xfrm>
          <a:solidFill>
            <a:schemeClr val="accent1"/>
          </a:solidFill>
        </p:grpSpPr>
        <p:sp>
          <p:nvSpPr>
            <p:cNvPr id="942" name="Oval 94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7" name="Group 946"/>
          <p:cNvGrpSpPr/>
          <p:nvPr/>
        </p:nvGrpSpPr>
        <p:grpSpPr>
          <a:xfrm>
            <a:off x="6765604" y="6216840"/>
            <a:ext cx="422979" cy="593124"/>
            <a:chOff x="1554565" y="1727797"/>
            <a:chExt cx="501138" cy="702723"/>
          </a:xfrm>
          <a:solidFill>
            <a:schemeClr val="accent1"/>
          </a:solidFill>
        </p:grpSpPr>
        <p:sp>
          <p:nvSpPr>
            <p:cNvPr id="948" name="Oval 94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3" name="Group 952"/>
          <p:cNvGrpSpPr/>
          <p:nvPr/>
        </p:nvGrpSpPr>
        <p:grpSpPr>
          <a:xfrm>
            <a:off x="7299473" y="6216840"/>
            <a:ext cx="422979" cy="593124"/>
            <a:chOff x="1554565" y="1727797"/>
            <a:chExt cx="501138" cy="702723"/>
          </a:xfrm>
          <a:solidFill>
            <a:schemeClr val="accent1"/>
          </a:solidFill>
        </p:grpSpPr>
        <p:sp>
          <p:nvSpPr>
            <p:cNvPr id="954" name="Oval 95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59" name="Group 958"/>
          <p:cNvGrpSpPr/>
          <p:nvPr/>
        </p:nvGrpSpPr>
        <p:grpSpPr>
          <a:xfrm>
            <a:off x="7833342" y="6216840"/>
            <a:ext cx="422979" cy="593124"/>
            <a:chOff x="1554565" y="1727797"/>
            <a:chExt cx="501138" cy="702723"/>
          </a:xfrm>
          <a:solidFill>
            <a:schemeClr val="accent1"/>
          </a:solidFill>
        </p:grpSpPr>
        <p:sp>
          <p:nvSpPr>
            <p:cNvPr id="960" name="Oval 95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65" name="Group 964"/>
          <p:cNvGrpSpPr/>
          <p:nvPr/>
        </p:nvGrpSpPr>
        <p:grpSpPr>
          <a:xfrm>
            <a:off x="8367211" y="6216840"/>
            <a:ext cx="422979" cy="593124"/>
            <a:chOff x="1554565" y="1727797"/>
            <a:chExt cx="501138" cy="702723"/>
          </a:xfrm>
          <a:solidFill>
            <a:schemeClr val="accent1"/>
          </a:solidFill>
        </p:grpSpPr>
        <p:sp>
          <p:nvSpPr>
            <p:cNvPr id="966" name="Oval 9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1" name="Group 970"/>
          <p:cNvGrpSpPr/>
          <p:nvPr/>
        </p:nvGrpSpPr>
        <p:grpSpPr>
          <a:xfrm>
            <a:off x="8901073" y="6216840"/>
            <a:ext cx="422979" cy="593124"/>
            <a:chOff x="1554565" y="1727797"/>
            <a:chExt cx="501138" cy="702723"/>
          </a:xfrm>
          <a:solidFill>
            <a:schemeClr val="accent1"/>
          </a:solidFill>
        </p:grpSpPr>
        <p:sp>
          <p:nvSpPr>
            <p:cNvPr id="972" name="Oval 9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77" name="Group 976"/>
          <p:cNvGrpSpPr/>
          <p:nvPr/>
        </p:nvGrpSpPr>
        <p:grpSpPr>
          <a:xfrm>
            <a:off x="-174693" y="6216840"/>
            <a:ext cx="422979" cy="593124"/>
            <a:chOff x="1554565" y="1727797"/>
            <a:chExt cx="501138" cy="702723"/>
          </a:xfrm>
          <a:solidFill>
            <a:schemeClr val="accent1"/>
          </a:solidFill>
        </p:grpSpPr>
        <p:sp>
          <p:nvSpPr>
            <p:cNvPr id="978" name="Oval 9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3" name="TextBox 982"/>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Purposive Sampling</a:t>
            </a:r>
          </a:p>
        </p:txBody>
      </p:sp>
    </p:spTree>
    <p:extLst>
      <p:ext uri="{BB962C8B-B14F-4D97-AF65-F5344CB8AC3E}">
        <p14:creationId xmlns:p14="http://schemas.microsoft.com/office/powerpoint/2010/main" val="205739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5" name="Group 364"/>
          <p:cNvGrpSpPr/>
          <p:nvPr/>
        </p:nvGrpSpPr>
        <p:grpSpPr>
          <a:xfrm>
            <a:off x="2759451" y="2413478"/>
            <a:ext cx="422979" cy="593124"/>
            <a:chOff x="1554565" y="1727797"/>
            <a:chExt cx="501138" cy="702723"/>
          </a:xfrm>
          <a:solidFill>
            <a:schemeClr val="accent6"/>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3293320" y="2413478"/>
            <a:ext cx="422979" cy="593124"/>
            <a:chOff x="1554565" y="1727797"/>
            <a:chExt cx="501138" cy="702723"/>
          </a:xfrm>
          <a:solidFill>
            <a:schemeClr val="accent6"/>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6"/>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3" name="Group 382"/>
          <p:cNvGrpSpPr/>
          <p:nvPr/>
        </p:nvGrpSpPr>
        <p:grpSpPr>
          <a:xfrm>
            <a:off x="4361058" y="2413478"/>
            <a:ext cx="422979" cy="593124"/>
            <a:chOff x="1554565" y="1727797"/>
            <a:chExt cx="501138" cy="702723"/>
          </a:xfrm>
          <a:solidFill>
            <a:schemeClr val="accent6"/>
          </a:solidFill>
        </p:grpSpPr>
        <p:sp>
          <p:nvSpPr>
            <p:cNvPr id="384" name="Oval 3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4894927" y="2413478"/>
            <a:ext cx="422979" cy="593124"/>
            <a:chOff x="1554565" y="1727797"/>
            <a:chExt cx="501138" cy="702723"/>
          </a:xfrm>
          <a:solidFill>
            <a:schemeClr val="accent6"/>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6"/>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5962665" y="2413478"/>
            <a:ext cx="422979" cy="593124"/>
            <a:chOff x="1554565" y="1727797"/>
            <a:chExt cx="501138" cy="702723"/>
          </a:xfrm>
          <a:solidFill>
            <a:schemeClr val="accent6"/>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67" name="Group 466"/>
          <p:cNvGrpSpPr/>
          <p:nvPr/>
        </p:nvGrpSpPr>
        <p:grpSpPr>
          <a:xfrm>
            <a:off x="2498200" y="3185933"/>
            <a:ext cx="422979" cy="593124"/>
            <a:chOff x="1554565" y="1727797"/>
            <a:chExt cx="501138" cy="702723"/>
          </a:xfrm>
          <a:solidFill>
            <a:schemeClr val="accent6"/>
          </a:solidFill>
        </p:grpSpPr>
        <p:sp>
          <p:nvSpPr>
            <p:cNvPr id="468" name="Oval 46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6"/>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6"/>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85" name="Group 484"/>
          <p:cNvGrpSpPr/>
          <p:nvPr/>
        </p:nvGrpSpPr>
        <p:grpSpPr>
          <a:xfrm>
            <a:off x="4099807" y="3185933"/>
            <a:ext cx="422979" cy="593124"/>
            <a:chOff x="1554565" y="1727797"/>
            <a:chExt cx="501138" cy="702723"/>
          </a:xfrm>
          <a:solidFill>
            <a:schemeClr val="accent6"/>
          </a:solidFill>
        </p:grpSpPr>
        <p:sp>
          <p:nvSpPr>
            <p:cNvPr id="486" name="Oval 48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1" name="Group 490"/>
          <p:cNvGrpSpPr/>
          <p:nvPr/>
        </p:nvGrpSpPr>
        <p:grpSpPr>
          <a:xfrm>
            <a:off x="4633676" y="3185933"/>
            <a:ext cx="422979" cy="593124"/>
            <a:chOff x="1554565" y="1727797"/>
            <a:chExt cx="501138" cy="702723"/>
          </a:xfrm>
          <a:solidFill>
            <a:schemeClr val="accent6"/>
          </a:solidFill>
        </p:grpSpPr>
        <p:sp>
          <p:nvSpPr>
            <p:cNvPr id="492" name="Oval 49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6"/>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6"/>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6"/>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6769152" y="3185933"/>
            <a:ext cx="422979" cy="593124"/>
            <a:chOff x="1554565" y="1727797"/>
            <a:chExt cx="501138" cy="702723"/>
          </a:xfrm>
          <a:solidFill>
            <a:schemeClr val="accent6"/>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2749868" y="3958388"/>
            <a:ext cx="422979" cy="593124"/>
            <a:chOff x="1554565" y="1727797"/>
            <a:chExt cx="501138" cy="702723"/>
          </a:xfrm>
          <a:solidFill>
            <a:schemeClr val="accent6"/>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3283737" y="3958388"/>
            <a:ext cx="422979" cy="593124"/>
            <a:chOff x="1554565" y="1727797"/>
            <a:chExt cx="501138" cy="702723"/>
          </a:xfrm>
          <a:solidFill>
            <a:schemeClr val="accent6"/>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6"/>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9" name="Group 598"/>
          <p:cNvGrpSpPr/>
          <p:nvPr/>
        </p:nvGrpSpPr>
        <p:grpSpPr>
          <a:xfrm>
            <a:off x="4351475" y="3958388"/>
            <a:ext cx="422979" cy="593124"/>
            <a:chOff x="1554565" y="1727797"/>
            <a:chExt cx="501138" cy="702723"/>
          </a:xfrm>
          <a:solidFill>
            <a:schemeClr val="accent6"/>
          </a:solidFill>
        </p:grpSpPr>
        <p:sp>
          <p:nvSpPr>
            <p:cNvPr id="600" name="Oval 59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885344" y="3958388"/>
            <a:ext cx="422979" cy="593124"/>
            <a:chOff x="1554565" y="1727797"/>
            <a:chExt cx="501138" cy="702723"/>
          </a:xfrm>
          <a:solidFill>
            <a:schemeClr val="accent6"/>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6"/>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6"/>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6"/>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020820" y="3958388"/>
            <a:ext cx="422979" cy="593124"/>
            <a:chOff x="1554565" y="1727797"/>
            <a:chExt cx="501138" cy="702723"/>
          </a:xfrm>
          <a:solidFill>
            <a:schemeClr val="accent6"/>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6"/>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6"/>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6"/>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4090224" y="4704659"/>
            <a:ext cx="422979" cy="593124"/>
            <a:chOff x="1554565" y="1727797"/>
            <a:chExt cx="501138" cy="702723"/>
          </a:xfrm>
          <a:solidFill>
            <a:schemeClr val="accent6"/>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6"/>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6"/>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691831" y="4704659"/>
            <a:ext cx="422979" cy="593124"/>
            <a:chOff x="1554565" y="1727797"/>
            <a:chExt cx="501138" cy="702723"/>
          </a:xfrm>
          <a:solidFill>
            <a:schemeClr val="accent6"/>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6"/>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759569" y="4704659"/>
            <a:ext cx="422979" cy="593124"/>
            <a:chOff x="1554565" y="1727797"/>
            <a:chExt cx="501138" cy="702723"/>
          </a:xfrm>
          <a:solidFill>
            <a:schemeClr val="accent6"/>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4" name="TextBox 983"/>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Sample of Convenience</a:t>
            </a:r>
          </a:p>
        </p:txBody>
      </p:sp>
    </p:spTree>
    <p:extLst>
      <p:ext uri="{BB962C8B-B14F-4D97-AF65-F5344CB8AC3E}">
        <p14:creationId xmlns:p14="http://schemas.microsoft.com/office/powerpoint/2010/main" val="41762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630844" y="855765"/>
            <a:ext cx="0" cy="43216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955964" y="4003040"/>
            <a:ext cx="0" cy="117432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680720" y="5210073"/>
            <a:ext cx="6116320" cy="923330"/>
          </a:xfrm>
          <a:prstGeom prst="rect">
            <a:avLst/>
          </a:prstGeom>
          <a:noFill/>
        </p:spPr>
        <p:txBody>
          <a:bodyPr wrap="square" rtlCol="0">
            <a:spAutoFit/>
          </a:bodyPr>
          <a:lstStyle/>
          <a:p>
            <a:r>
              <a:rPr lang="en-US" dirty="0"/>
              <a:t>Descriptive Statistics:   	Mean</a:t>
            </a:r>
          </a:p>
          <a:p>
            <a:r>
              <a:rPr lang="en-US" dirty="0"/>
              <a:t>					Standard Deviation</a:t>
            </a:r>
          </a:p>
          <a:p>
            <a:r>
              <a:rPr lang="en-US" dirty="0"/>
              <a:t>					Group Size = </a:t>
            </a:r>
            <a:r>
              <a:rPr lang="en-US" i="1" dirty="0"/>
              <a:t>n</a:t>
            </a:r>
            <a:endParaRPr lang="en-US" dirty="0"/>
          </a:p>
        </p:txBody>
      </p:sp>
      <p:sp>
        <p:nvSpPr>
          <p:cNvPr id="30" name="Line 10"/>
          <p:cNvSpPr>
            <a:spLocks noChangeShapeType="1"/>
          </p:cNvSpPr>
          <p:nvPr/>
        </p:nvSpPr>
        <p:spPr bwMode="auto">
          <a:xfrm flipV="1">
            <a:off x="3677920" y="5059678"/>
            <a:ext cx="853440" cy="325121"/>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1" name="Line 10"/>
          <p:cNvSpPr>
            <a:spLocks noChangeShapeType="1"/>
          </p:cNvSpPr>
          <p:nvPr/>
        </p:nvSpPr>
        <p:spPr bwMode="auto">
          <a:xfrm flipV="1">
            <a:off x="4826000" y="5242777"/>
            <a:ext cx="129964" cy="322824"/>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 name="TextBox 6"/>
          <p:cNvSpPr txBox="1"/>
          <p:nvPr/>
        </p:nvSpPr>
        <p:spPr>
          <a:xfrm>
            <a:off x="599440" y="304800"/>
            <a:ext cx="8036560" cy="923330"/>
          </a:xfrm>
          <a:prstGeom prst="rect">
            <a:avLst/>
          </a:prstGeom>
          <a:noFill/>
        </p:spPr>
        <p:txBody>
          <a:bodyPr wrap="square" rtlCol="0">
            <a:spAutoFit/>
          </a:bodyPr>
          <a:lstStyle/>
          <a:p>
            <a:r>
              <a:rPr lang="en-US" dirty="0"/>
              <a:t>Since this is not a group size of 1 we have to estimate the population distribution of group means from groups the same size as our sample: </a:t>
            </a:r>
            <a:br>
              <a:rPr lang="en-US" dirty="0"/>
            </a:br>
            <a:r>
              <a:rPr lang="en-US" i="1" dirty="0"/>
              <a:t>sampling distribution of the mean.</a:t>
            </a:r>
          </a:p>
        </p:txBody>
      </p:sp>
      <p:graphicFrame>
        <p:nvGraphicFramePr>
          <p:cNvPr id="27" name="Chart 26"/>
          <p:cNvGraphicFramePr>
            <a:graphicFrameLocks/>
          </p:cNvGraphicFramePr>
          <p:nvPr>
            <p:extLst>
              <p:ext uri="{D42A27DB-BD31-4B8C-83A1-F6EECF244321}">
                <p14:modId xmlns:p14="http://schemas.microsoft.com/office/powerpoint/2010/main" val="729728888"/>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grpSp>
        <p:nvGrpSpPr>
          <p:cNvPr id="11" name="Group 10"/>
          <p:cNvGrpSpPr/>
          <p:nvPr/>
        </p:nvGrpSpPr>
        <p:grpSpPr>
          <a:xfrm>
            <a:off x="1699951" y="1493242"/>
            <a:ext cx="7316392" cy="3222091"/>
            <a:chOff x="1699951" y="1493242"/>
            <a:chExt cx="7316392" cy="3222091"/>
          </a:xfrm>
        </p:grpSpPr>
        <p:sp>
          <p:nvSpPr>
            <p:cNvPr id="63" name="Freeform 62"/>
            <p:cNvSpPr/>
            <p:nvPr/>
          </p:nvSpPr>
          <p:spPr>
            <a:xfrm>
              <a:off x="1699951" y="1493242"/>
              <a:ext cx="5886249" cy="3222091"/>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a:off x="5704183" y="1600846"/>
              <a:ext cx="3312160" cy="1754326"/>
            </a:xfrm>
            <a:prstGeom prst="rect">
              <a:avLst/>
            </a:prstGeom>
            <a:noFill/>
          </p:spPr>
          <p:txBody>
            <a:bodyPr wrap="square" rtlCol="0">
              <a:spAutoFit/>
            </a:bodyPr>
            <a:lstStyle/>
            <a:p>
              <a:r>
                <a:rPr lang="en-US" dirty="0"/>
                <a:t>The sampling distribution of the mean represents the population from which our sample is drawn</a:t>
              </a:r>
            </a:p>
            <a:p>
              <a:endParaRPr lang="en-US" dirty="0"/>
            </a:p>
            <a:p>
              <a:r>
                <a:rPr lang="en-US" dirty="0"/>
                <a:t>…based on using sample statistics as estimators of the population</a:t>
              </a:r>
            </a:p>
          </p:txBody>
        </p:sp>
      </p:grpSp>
      <p:sp>
        <p:nvSpPr>
          <p:cNvPr id="2" name="Slide Number Placeholder 1"/>
          <p:cNvSpPr>
            <a:spLocks noGrp="1"/>
          </p:cNvSpPr>
          <p:nvPr>
            <p:ph type="sldNum" sz="quarter" idx="12"/>
          </p:nvPr>
        </p:nvSpPr>
        <p:spPr/>
        <p:txBody>
          <a:bodyPr/>
          <a:lstStyle/>
          <a:p>
            <a:fld id="{5956812E-8CF6-4042-9C95-AEEB181240A3}" type="slidenum">
              <a:rPr lang="en-US" smtClean="0"/>
              <a:t>5</a:t>
            </a:fld>
            <a:endParaRPr lang="en-US"/>
          </a:p>
        </p:txBody>
      </p:sp>
    </p:spTree>
    <p:extLst>
      <p:ext uri="{BB962C8B-B14F-4D97-AF65-F5344CB8AC3E}">
        <p14:creationId xmlns:p14="http://schemas.microsoft.com/office/powerpoint/2010/main" val="61571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5" name="Group 364"/>
          <p:cNvGrpSpPr/>
          <p:nvPr/>
        </p:nvGrpSpPr>
        <p:grpSpPr>
          <a:xfrm>
            <a:off x="1142487" y="864138"/>
            <a:ext cx="422979" cy="593124"/>
            <a:chOff x="1554565" y="1727797"/>
            <a:chExt cx="501138" cy="702723"/>
          </a:xfrm>
          <a:solidFill>
            <a:schemeClr val="accent6"/>
          </a:solidFill>
        </p:grpSpPr>
        <p:sp>
          <p:nvSpPr>
            <p:cNvPr id="366" name="Oval 36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1" name="Group 370"/>
          <p:cNvGrpSpPr/>
          <p:nvPr/>
        </p:nvGrpSpPr>
        <p:grpSpPr>
          <a:xfrm>
            <a:off x="2458175" y="2566441"/>
            <a:ext cx="422979" cy="593124"/>
            <a:chOff x="1554565" y="1727797"/>
            <a:chExt cx="501138" cy="702723"/>
          </a:xfrm>
          <a:solidFill>
            <a:schemeClr val="accent6"/>
          </a:solidFill>
        </p:grpSpPr>
        <p:sp>
          <p:nvSpPr>
            <p:cNvPr id="372" name="Oval 37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77" name="Group 376"/>
          <p:cNvGrpSpPr/>
          <p:nvPr/>
        </p:nvGrpSpPr>
        <p:grpSpPr>
          <a:xfrm>
            <a:off x="3827189" y="2413478"/>
            <a:ext cx="422979" cy="593124"/>
            <a:chOff x="1554565" y="1727797"/>
            <a:chExt cx="501138" cy="702723"/>
          </a:xfrm>
          <a:solidFill>
            <a:schemeClr val="accent6"/>
          </a:solidFill>
        </p:grpSpPr>
        <p:sp>
          <p:nvSpPr>
            <p:cNvPr id="378" name="Oval 37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9" name="Group 388"/>
          <p:cNvGrpSpPr/>
          <p:nvPr/>
        </p:nvGrpSpPr>
        <p:grpSpPr>
          <a:xfrm>
            <a:off x="5318511" y="435759"/>
            <a:ext cx="422979" cy="593124"/>
            <a:chOff x="1554565" y="1727797"/>
            <a:chExt cx="501138" cy="702723"/>
          </a:xfrm>
          <a:solidFill>
            <a:schemeClr val="accent6"/>
          </a:solidFill>
        </p:grpSpPr>
        <p:sp>
          <p:nvSpPr>
            <p:cNvPr id="390" name="Oval 3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5" name="Group 394"/>
          <p:cNvGrpSpPr/>
          <p:nvPr/>
        </p:nvGrpSpPr>
        <p:grpSpPr>
          <a:xfrm>
            <a:off x="5428796" y="2413478"/>
            <a:ext cx="422979" cy="593124"/>
            <a:chOff x="1554565" y="1727797"/>
            <a:chExt cx="501138" cy="702723"/>
          </a:xfrm>
          <a:solidFill>
            <a:schemeClr val="accent6"/>
          </a:solidFill>
        </p:grpSpPr>
        <p:sp>
          <p:nvSpPr>
            <p:cNvPr id="396" name="Oval 3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1" name="Group 400"/>
          <p:cNvGrpSpPr/>
          <p:nvPr/>
        </p:nvGrpSpPr>
        <p:grpSpPr>
          <a:xfrm>
            <a:off x="7614328" y="567560"/>
            <a:ext cx="422979" cy="593124"/>
            <a:chOff x="1554565" y="1727797"/>
            <a:chExt cx="501138" cy="702723"/>
          </a:xfrm>
          <a:solidFill>
            <a:schemeClr val="accent6"/>
          </a:solidFill>
        </p:grpSpPr>
        <p:sp>
          <p:nvSpPr>
            <p:cNvPr id="402" name="Oval 4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3" name="Group 472"/>
          <p:cNvGrpSpPr/>
          <p:nvPr/>
        </p:nvGrpSpPr>
        <p:grpSpPr>
          <a:xfrm>
            <a:off x="3032069" y="3185933"/>
            <a:ext cx="422979" cy="593124"/>
            <a:chOff x="1554565" y="1727797"/>
            <a:chExt cx="501138" cy="702723"/>
          </a:xfrm>
          <a:solidFill>
            <a:schemeClr val="accent6"/>
          </a:solidFill>
        </p:grpSpPr>
        <p:sp>
          <p:nvSpPr>
            <p:cNvPr id="474" name="Oval 47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9" name="Group 478"/>
          <p:cNvGrpSpPr/>
          <p:nvPr/>
        </p:nvGrpSpPr>
        <p:grpSpPr>
          <a:xfrm>
            <a:off x="3565938" y="3185933"/>
            <a:ext cx="422979" cy="593124"/>
            <a:chOff x="1554565" y="1727797"/>
            <a:chExt cx="501138" cy="702723"/>
          </a:xfrm>
          <a:solidFill>
            <a:schemeClr val="accent6"/>
          </a:solidFill>
        </p:grpSpPr>
        <p:sp>
          <p:nvSpPr>
            <p:cNvPr id="480" name="Oval 47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97" name="Group 496"/>
          <p:cNvGrpSpPr/>
          <p:nvPr/>
        </p:nvGrpSpPr>
        <p:grpSpPr>
          <a:xfrm>
            <a:off x="5167545" y="3185933"/>
            <a:ext cx="422979" cy="593124"/>
            <a:chOff x="1554565" y="1727797"/>
            <a:chExt cx="501138" cy="702723"/>
          </a:xfrm>
          <a:solidFill>
            <a:schemeClr val="accent6"/>
          </a:solidFill>
        </p:grpSpPr>
        <p:sp>
          <p:nvSpPr>
            <p:cNvPr id="498" name="Oval 49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3" name="Group 502"/>
          <p:cNvGrpSpPr/>
          <p:nvPr/>
        </p:nvGrpSpPr>
        <p:grpSpPr>
          <a:xfrm>
            <a:off x="5701414" y="3185933"/>
            <a:ext cx="422979" cy="593124"/>
            <a:chOff x="1554565" y="1727797"/>
            <a:chExt cx="501138" cy="702723"/>
          </a:xfrm>
          <a:solidFill>
            <a:schemeClr val="accent6"/>
          </a:solidFill>
        </p:grpSpPr>
        <p:sp>
          <p:nvSpPr>
            <p:cNvPr id="504" name="Oval 50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9" name="Group 508"/>
          <p:cNvGrpSpPr/>
          <p:nvPr/>
        </p:nvGrpSpPr>
        <p:grpSpPr>
          <a:xfrm>
            <a:off x="6235283" y="3185933"/>
            <a:ext cx="422979" cy="593124"/>
            <a:chOff x="1554565" y="1727797"/>
            <a:chExt cx="501138" cy="702723"/>
          </a:xfrm>
          <a:solidFill>
            <a:schemeClr val="accent6"/>
          </a:solidFill>
        </p:grpSpPr>
        <p:sp>
          <p:nvSpPr>
            <p:cNvPr id="510" name="Oval 50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15" name="Group 514"/>
          <p:cNvGrpSpPr/>
          <p:nvPr/>
        </p:nvGrpSpPr>
        <p:grpSpPr>
          <a:xfrm>
            <a:off x="7825817" y="5001237"/>
            <a:ext cx="422979" cy="593124"/>
            <a:chOff x="1554565" y="1727797"/>
            <a:chExt cx="501138" cy="702723"/>
          </a:xfrm>
          <a:solidFill>
            <a:schemeClr val="accent6"/>
          </a:solidFill>
        </p:grpSpPr>
        <p:sp>
          <p:nvSpPr>
            <p:cNvPr id="516" name="Oval 51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1" name="Group 580"/>
          <p:cNvGrpSpPr/>
          <p:nvPr/>
        </p:nvGrpSpPr>
        <p:grpSpPr>
          <a:xfrm>
            <a:off x="1441952" y="4228599"/>
            <a:ext cx="422979" cy="593124"/>
            <a:chOff x="1554565" y="1727797"/>
            <a:chExt cx="501138" cy="702723"/>
          </a:xfrm>
          <a:solidFill>
            <a:schemeClr val="accent6"/>
          </a:solidFill>
        </p:grpSpPr>
        <p:sp>
          <p:nvSpPr>
            <p:cNvPr id="582" name="Oval 58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7" name="Group 586"/>
          <p:cNvGrpSpPr/>
          <p:nvPr/>
        </p:nvGrpSpPr>
        <p:grpSpPr>
          <a:xfrm>
            <a:off x="1523816" y="2694065"/>
            <a:ext cx="422979" cy="593124"/>
            <a:chOff x="1554565" y="1727797"/>
            <a:chExt cx="501138" cy="702723"/>
          </a:xfrm>
          <a:solidFill>
            <a:schemeClr val="accent6"/>
          </a:solidFill>
        </p:grpSpPr>
        <p:sp>
          <p:nvSpPr>
            <p:cNvPr id="588" name="Oval 58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93" name="Group 592"/>
          <p:cNvGrpSpPr/>
          <p:nvPr/>
        </p:nvGrpSpPr>
        <p:grpSpPr>
          <a:xfrm>
            <a:off x="3817606" y="3958388"/>
            <a:ext cx="422979" cy="593124"/>
            <a:chOff x="1554565" y="1727797"/>
            <a:chExt cx="501138" cy="702723"/>
          </a:xfrm>
          <a:solidFill>
            <a:schemeClr val="accent6"/>
          </a:solidFill>
        </p:grpSpPr>
        <p:sp>
          <p:nvSpPr>
            <p:cNvPr id="594" name="Oval 59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05" name="Group 604"/>
          <p:cNvGrpSpPr/>
          <p:nvPr/>
        </p:nvGrpSpPr>
        <p:grpSpPr>
          <a:xfrm>
            <a:off x="4465416" y="3635475"/>
            <a:ext cx="422979" cy="593124"/>
            <a:chOff x="1554565" y="1727797"/>
            <a:chExt cx="501138" cy="702723"/>
          </a:xfrm>
          <a:solidFill>
            <a:schemeClr val="accent6"/>
          </a:solidFill>
        </p:grpSpPr>
        <p:sp>
          <p:nvSpPr>
            <p:cNvPr id="606" name="Oval 60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1" name="Group 610"/>
          <p:cNvGrpSpPr/>
          <p:nvPr/>
        </p:nvGrpSpPr>
        <p:grpSpPr>
          <a:xfrm>
            <a:off x="5419213" y="3958388"/>
            <a:ext cx="422979" cy="593124"/>
            <a:chOff x="1554565" y="1727797"/>
            <a:chExt cx="501138" cy="702723"/>
          </a:xfrm>
          <a:solidFill>
            <a:schemeClr val="accent6"/>
          </a:solidFill>
        </p:grpSpPr>
        <p:sp>
          <p:nvSpPr>
            <p:cNvPr id="612" name="Oval 61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17" name="Group 616"/>
          <p:cNvGrpSpPr/>
          <p:nvPr/>
        </p:nvGrpSpPr>
        <p:grpSpPr>
          <a:xfrm>
            <a:off x="5953082" y="3958388"/>
            <a:ext cx="422979" cy="593124"/>
            <a:chOff x="1554565" y="1727797"/>
            <a:chExt cx="501138" cy="702723"/>
          </a:xfrm>
          <a:solidFill>
            <a:schemeClr val="accent6"/>
          </a:solidFill>
        </p:grpSpPr>
        <p:sp>
          <p:nvSpPr>
            <p:cNvPr id="618" name="Oval 61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3" name="Group 622"/>
          <p:cNvGrpSpPr/>
          <p:nvPr/>
        </p:nvGrpSpPr>
        <p:grpSpPr>
          <a:xfrm>
            <a:off x="6486951" y="3958388"/>
            <a:ext cx="422979" cy="593124"/>
            <a:chOff x="1554565" y="1727797"/>
            <a:chExt cx="501138" cy="702723"/>
          </a:xfrm>
          <a:solidFill>
            <a:schemeClr val="accent6"/>
          </a:solidFill>
        </p:grpSpPr>
        <p:sp>
          <p:nvSpPr>
            <p:cNvPr id="624" name="Oval 62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29" name="Group 628"/>
          <p:cNvGrpSpPr/>
          <p:nvPr/>
        </p:nvGrpSpPr>
        <p:grpSpPr>
          <a:xfrm>
            <a:off x="7718704" y="3006435"/>
            <a:ext cx="422979" cy="593124"/>
            <a:chOff x="1554565" y="1727797"/>
            <a:chExt cx="501138" cy="702723"/>
          </a:xfrm>
          <a:solidFill>
            <a:schemeClr val="accent6"/>
          </a:solidFill>
        </p:grpSpPr>
        <p:sp>
          <p:nvSpPr>
            <p:cNvPr id="630" name="Oval 62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3" name="Group 682"/>
          <p:cNvGrpSpPr/>
          <p:nvPr/>
        </p:nvGrpSpPr>
        <p:grpSpPr>
          <a:xfrm>
            <a:off x="2488617" y="4704659"/>
            <a:ext cx="422979" cy="593124"/>
            <a:chOff x="1554565" y="1727797"/>
            <a:chExt cx="501138" cy="702723"/>
          </a:xfrm>
          <a:solidFill>
            <a:schemeClr val="accent6"/>
          </a:solidFill>
        </p:grpSpPr>
        <p:sp>
          <p:nvSpPr>
            <p:cNvPr id="684" name="Oval 68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9" name="Group 688"/>
          <p:cNvGrpSpPr/>
          <p:nvPr/>
        </p:nvGrpSpPr>
        <p:grpSpPr>
          <a:xfrm>
            <a:off x="3022486" y="4704659"/>
            <a:ext cx="422979" cy="593124"/>
            <a:chOff x="1554565" y="1727797"/>
            <a:chExt cx="501138" cy="702723"/>
          </a:xfrm>
          <a:solidFill>
            <a:schemeClr val="accent6"/>
          </a:solidFill>
        </p:grpSpPr>
        <p:sp>
          <p:nvSpPr>
            <p:cNvPr id="690" name="Oval 68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5" name="Group 694"/>
          <p:cNvGrpSpPr/>
          <p:nvPr/>
        </p:nvGrpSpPr>
        <p:grpSpPr>
          <a:xfrm>
            <a:off x="3556355" y="4704659"/>
            <a:ext cx="422979" cy="593124"/>
            <a:chOff x="1554565" y="1727797"/>
            <a:chExt cx="501138" cy="702723"/>
          </a:xfrm>
          <a:solidFill>
            <a:schemeClr val="accent6"/>
          </a:solidFill>
        </p:grpSpPr>
        <p:sp>
          <p:nvSpPr>
            <p:cNvPr id="696" name="Oval 69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1" name="Group 700"/>
          <p:cNvGrpSpPr/>
          <p:nvPr/>
        </p:nvGrpSpPr>
        <p:grpSpPr>
          <a:xfrm>
            <a:off x="2780356" y="5551606"/>
            <a:ext cx="422979" cy="593124"/>
            <a:chOff x="1554565" y="1727797"/>
            <a:chExt cx="501138" cy="702723"/>
          </a:xfrm>
          <a:solidFill>
            <a:schemeClr val="accent6"/>
          </a:solidFill>
        </p:grpSpPr>
        <p:sp>
          <p:nvSpPr>
            <p:cNvPr id="702" name="Oval 70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07" name="Group 706"/>
          <p:cNvGrpSpPr/>
          <p:nvPr/>
        </p:nvGrpSpPr>
        <p:grpSpPr>
          <a:xfrm>
            <a:off x="4624093" y="4704659"/>
            <a:ext cx="422979" cy="593124"/>
            <a:chOff x="1554565" y="1727797"/>
            <a:chExt cx="501138" cy="702723"/>
          </a:xfrm>
          <a:solidFill>
            <a:schemeClr val="accent6"/>
          </a:solidFill>
        </p:grpSpPr>
        <p:sp>
          <p:nvSpPr>
            <p:cNvPr id="708" name="Oval 707"/>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3" name="Group 712"/>
          <p:cNvGrpSpPr/>
          <p:nvPr/>
        </p:nvGrpSpPr>
        <p:grpSpPr>
          <a:xfrm>
            <a:off x="5157962" y="4704659"/>
            <a:ext cx="422979" cy="593124"/>
            <a:chOff x="1554565" y="1727797"/>
            <a:chExt cx="501138" cy="702723"/>
          </a:xfrm>
          <a:solidFill>
            <a:schemeClr val="accent6"/>
          </a:solidFill>
        </p:grpSpPr>
        <p:sp>
          <p:nvSpPr>
            <p:cNvPr id="714" name="Oval 713"/>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19" name="Group 718"/>
          <p:cNvGrpSpPr/>
          <p:nvPr/>
        </p:nvGrpSpPr>
        <p:grpSpPr>
          <a:xfrm>
            <a:off x="5379035" y="5301143"/>
            <a:ext cx="422979" cy="593124"/>
            <a:chOff x="1554565" y="1727797"/>
            <a:chExt cx="501138" cy="702723"/>
          </a:xfrm>
          <a:solidFill>
            <a:schemeClr val="accent6"/>
          </a:solidFill>
        </p:grpSpPr>
        <p:sp>
          <p:nvSpPr>
            <p:cNvPr id="720" name="Oval 719"/>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25" name="Group 724"/>
          <p:cNvGrpSpPr/>
          <p:nvPr/>
        </p:nvGrpSpPr>
        <p:grpSpPr>
          <a:xfrm>
            <a:off x="6225700" y="4704659"/>
            <a:ext cx="422979" cy="593124"/>
            <a:chOff x="1554565" y="1727797"/>
            <a:chExt cx="501138" cy="702723"/>
          </a:xfrm>
          <a:solidFill>
            <a:schemeClr val="accent6"/>
          </a:solidFill>
        </p:grpSpPr>
        <p:sp>
          <p:nvSpPr>
            <p:cNvPr id="726" name="Oval 725"/>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31" name="Group 730"/>
          <p:cNvGrpSpPr/>
          <p:nvPr/>
        </p:nvGrpSpPr>
        <p:grpSpPr>
          <a:xfrm>
            <a:off x="6581708" y="5808046"/>
            <a:ext cx="422979" cy="593124"/>
            <a:chOff x="1554565" y="1727797"/>
            <a:chExt cx="501138" cy="702723"/>
          </a:xfrm>
          <a:solidFill>
            <a:schemeClr val="accent6"/>
          </a:solidFill>
        </p:grpSpPr>
        <p:sp>
          <p:nvSpPr>
            <p:cNvPr id="732" name="Oval 731"/>
            <p:cNvSpPr/>
            <p:nvPr/>
          </p:nvSpPr>
          <p:spPr>
            <a:xfrm rot="20943282">
              <a:off x="1839149" y="2130675"/>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rot="647073">
              <a:off x="1707802" y="2134637"/>
              <a:ext cx="70270" cy="29588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744781" y="1727797"/>
              <a:ext cx="138695" cy="138695"/>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11495" y="1866492"/>
              <a:ext cx="197870" cy="294034"/>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554565" y="1866492"/>
              <a:ext cx="501138" cy="42533"/>
            </a:xfrm>
            <a:prstGeom prst="ellipse">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84" name="TextBox 983"/>
          <p:cNvSpPr txBox="1"/>
          <p:nvPr/>
        </p:nvSpPr>
        <p:spPr>
          <a:xfrm>
            <a:off x="1721370" y="1257673"/>
            <a:ext cx="5148867" cy="523220"/>
          </a:xfrm>
          <a:prstGeom prst="rect">
            <a:avLst/>
          </a:prstGeom>
          <a:noFill/>
        </p:spPr>
        <p:txBody>
          <a:bodyPr wrap="square" rtlCol="0">
            <a:spAutoFit/>
          </a:bodyPr>
          <a:lstStyle/>
          <a:p>
            <a:pPr algn="ctr"/>
            <a:r>
              <a:rPr lang="en-US" sz="2800" dirty="0">
                <a:solidFill>
                  <a:srgbClr val="FF0000"/>
                </a:solidFill>
              </a:rPr>
              <a:t>Snowball Sampling</a:t>
            </a:r>
          </a:p>
        </p:txBody>
      </p:sp>
      <p:cxnSp>
        <p:nvCxnSpPr>
          <p:cNvPr id="3" name="Straight Connector 2"/>
          <p:cNvCxnSpPr/>
          <p:nvPr/>
        </p:nvCxnSpPr>
        <p:spPr>
          <a:xfrm>
            <a:off x="1574407" y="1457278"/>
            <a:ext cx="914210" cy="11091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flipV="1">
            <a:off x="4730589" y="1096447"/>
            <a:ext cx="704986" cy="2454725"/>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802014" y="907604"/>
            <a:ext cx="1916690" cy="150587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004687" y="3371674"/>
            <a:ext cx="716137" cy="70377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029096" y="3030749"/>
            <a:ext cx="9583" cy="757689"/>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946796" y="3788438"/>
            <a:ext cx="1716055" cy="5099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a:off x="3233976" y="5418207"/>
            <a:ext cx="438458" cy="21962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6648679" y="5001237"/>
            <a:ext cx="1243262" cy="2999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617976" y="5069898"/>
            <a:ext cx="916772" cy="634671"/>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1946795" y="3123499"/>
            <a:ext cx="1075691" cy="29769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41475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76200"/>
            <a:ext cx="7772400" cy="1143000"/>
          </a:xfrm>
        </p:spPr>
        <p:txBody>
          <a:bodyPr/>
          <a:lstStyle/>
          <a:p>
            <a:pPr eaLnBrk="1" hangingPunct="1"/>
            <a:r>
              <a:rPr lang="en-US">
                <a:latin typeface="Times" charset="0"/>
                <a:ea typeface="ＭＳ Ｐゴシック" charset="0"/>
                <a:cs typeface="ＭＳ Ｐゴシック" charset="0"/>
              </a:rPr>
              <a:t>Random Error</a:t>
            </a:r>
          </a:p>
        </p:txBody>
      </p:sp>
      <p:sp>
        <p:nvSpPr>
          <p:cNvPr id="84995" name="Rectangle 3"/>
          <p:cNvSpPr>
            <a:spLocks noGrp="1" noChangeArrowheads="1"/>
          </p:cNvSpPr>
          <p:nvPr>
            <p:ph type="body" idx="1"/>
          </p:nvPr>
        </p:nvSpPr>
        <p:spPr>
          <a:xfrm>
            <a:off x="685800" y="1447800"/>
            <a:ext cx="7772400" cy="4114800"/>
          </a:xfrm>
        </p:spPr>
        <p:txBody>
          <a:bodyPr>
            <a:normAutofit/>
          </a:bodyPr>
          <a:lstStyle/>
          <a:p>
            <a:pPr eaLnBrk="1" hangingPunct="1"/>
            <a:r>
              <a:rPr lang="en-US" dirty="0">
                <a:latin typeface="Times" charset="0"/>
                <a:ea typeface="ＭＳ Ｐゴシック" charset="0"/>
                <a:cs typeface="ＭＳ Ｐゴシック" charset="0"/>
              </a:rPr>
              <a:t>Random normal variation in groups.</a:t>
            </a:r>
          </a:p>
          <a:p>
            <a:pPr eaLnBrk="1" hangingPunct="1"/>
            <a:r>
              <a:rPr lang="en-US" dirty="0">
                <a:latin typeface="Times" charset="0"/>
                <a:ea typeface="ＭＳ Ｐゴシック" charset="0"/>
                <a:cs typeface="ＭＳ Ｐゴシック" charset="0"/>
              </a:rPr>
              <a:t>Outside of the researchers control.</a:t>
            </a:r>
          </a:p>
          <a:p>
            <a:pPr eaLnBrk="1" hangingPunct="1"/>
            <a:r>
              <a:rPr lang="en-US" dirty="0">
                <a:latin typeface="Times" charset="0"/>
                <a:ea typeface="ＭＳ Ｐゴシック" charset="0"/>
                <a:cs typeface="ＭＳ Ｐゴシック" charset="0"/>
              </a:rPr>
              <a:t>Inferential statistics deals with random error really well.</a:t>
            </a:r>
          </a:p>
          <a:p>
            <a:pPr eaLnBrk="1" hangingPunct="1"/>
            <a:r>
              <a:rPr lang="en-US" dirty="0">
                <a:latin typeface="Times" charset="0"/>
                <a:ea typeface="ＭＳ Ｐゴシック" charset="0"/>
                <a:cs typeface="ＭＳ Ｐゴシック" charset="0"/>
              </a:rPr>
              <a:t>That is one of the reasons why groups should be formed randomly.</a:t>
            </a:r>
          </a:p>
        </p:txBody>
      </p:sp>
      <p:sp>
        <p:nvSpPr>
          <p:cNvPr id="2" name="Slide Number Placeholder 1"/>
          <p:cNvSpPr>
            <a:spLocks noGrp="1"/>
          </p:cNvSpPr>
          <p:nvPr>
            <p:ph type="sldNum" sz="quarter" idx="12"/>
          </p:nvPr>
        </p:nvSpPr>
        <p:spPr/>
        <p:txBody>
          <a:bodyPr/>
          <a:lstStyle/>
          <a:p>
            <a:fld id="{61694E1E-219A-A444-A241-FDE36A2374EE}" type="slidenum">
              <a:rPr lang="en-US" smtClean="0"/>
              <a:t>51</a:t>
            </a:fld>
            <a:endParaRPr lang="en-US"/>
          </a:p>
        </p:txBody>
      </p:sp>
    </p:spTree>
    <p:extLst>
      <p:ext uri="{BB962C8B-B14F-4D97-AF65-F5344CB8AC3E}">
        <p14:creationId xmlns:p14="http://schemas.microsoft.com/office/powerpoint/2010/main" val="9720677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90500" y="431800"/>
            <a:ext cx="8801100" cy="1143000"/>
          </a:xfrm>
        </p:spPr>
        <p:txBody>
          <a:bodyPr/>
          <a:lstStyle/>
          <a:p>
            <a:pPr eaLnBrk="1" hangingPunct="1"/>
            <a:r>
              <a:rPr lang="en-US">
                <a:latin typeface="Times" charset="0"/>
                <a:ea typeface="ＭＳ Ｐゴシック" charset="0"/>
                <a:cs typeface="ＭＳ Ｐゴシック" charset="0"/>
              </a:rPr>
              <a:t>Dealing with Non-Random Samples</a:t>
            </a:r>
          </a:p>
        </p:txBody>
      </p:sp>
      <p:sp>
        <p:nvSpPr>
          <p:cNvPr id="87043" name="Rectangle 3"/>
          <p:cNvSpPr>
            <a:spLocks noGrp="1" noChangeArrowheads="1"/>
          </p:cNvSpPr>
          <p:nvPr>
            <p:ph type="body" idx="1"/>
          </p:nvPr>
        </p:nvSpPr>
        <p:spPr/>
        <p:txBody>
          <a:bodyPr/>
          <a:lstStyle/>
          <a:p>
            <a:pPr eaLnBrk="1" hangingPunct="1">
              <a:lnSpc>
                <a:spcPct val="90000"/>
              </a:lnSpc>
            </a:pPr>
            <a:r>
              <a:rPr lang="en-US" sz="2800">
                <a:latin typeface="Times" charset="0"/>
                <a:ea typeface="ＭＳ Ｐゴシック" charset="0"/>
                <a:cs typeface="ＭＳ Ｐゴシック" charset="0"/>
              </a:rPr>
              <a:t>Carefully explain how the sample was formed in the methods section.</a:t>
            </a:r>
          </a:p>
          <a:p>
            <a:pPr eaLnBrk="1" hangingPunct="1">
              <a:lnSpc>
                <a:spcPct val="90000"/>
              </a:lnSpc>
            </a:pPr>
            <a:r>
              <a:rPr lang="en-US" sz="2800">
                <a:latin typeface="Times" charset="0"/>
                <a:ea typeface="ＭＳ Ｐゴシック" charset="0"/>
                <a:cs typeface="ＭＳ Ｐゴシック" charset="0"/>
              </a:rPr>
              <a:t>Carefully describe important elements of the context of the study that support the idea (or not) that the sample is like the population.</a:t>
            </a:r>
          </a:p>
          <a:p>
            <a:pPr eaLnBrk="1" hangingPunct="1">
              <a:lnSpc>
                <a:spcPct val="90000"/>
              </a:lnSpc>
            </a:pPr>
            <a:r>
              <a:rPr lang="en-US" sz="2800">
                <a:latin typeface="Times" charset="0"/>
                <a:ea typeface="ＭＳ Ｐゴシック" charset="0"/>
                <a:cs typeface="ＭＳ Ｐゴシック" charset="0"/>
              </a:rPr>
              <a:t>Carefully explain how the analysis of data will be done.</a:t>
            </a:r>
          </a:p>
          <a:p>
            <a:pPr eaLnBrk="1" hangingPunct="1">
              <a:lnSpc>
                <a:spcPct val="90000"/>
              </a:lnSpc>
            </a:pPr>
            <a:r>
              <a:rPr lang="en-US" sz="2800">
                <a:latin typeface="Times" charset="0"/>
                <a:ea typeface="ＭＳ Ｐゴシック" charset="0"/>
                <a:cs typeface="ＭＳ Ｐゴシック" charset="0"/>
              </a:rPr>
              <a:t>List the possible effect of sampling procedures in the limitations section of the conclusions.</a:t>
            </a:r>
          </a:p>
        </p:txBody>
      </p:sp>
      <p:sp>
        <p:nvSpPr>
          <p:cNvPr id="2" name="Slide Number Placeholder 1"/>
          <p:cNvSpPr>
            <a:spLocks noGrp="1"/>
          </p:cNvSpPr>
          <p:nvPr>
            <p:ph type="sldNum" sz="quarter" idx="12"/>
          </p:nvPr>
        </p:nvSpPr>
        <p:spPr/>
        <p:txBody>
          <a:bodyPr/>
          <a:lstStyle/>
          <a:p>
            <a:fld id="{61694E1E-219A-A444-A241-FDE36A2374EE}" type="slidenum">
              <a:rPr lang="en-US" smtClean="0"/>
              <a:t>52</a:t>
            </a:fld>
            <a:endParaRPr lang="en-US"/>
          </a:p>
        </p:txBody>
      </p:sp>
    </p:spTree>
    <p:extLst>
      <p:ext uri="{BB962C8B-B14F-4D97-AF65-F5344CB8AC3E}">
        <p14:creationId xmlns:p14="http://schemas.microsoft.com/office/powerpoint/2010/main" val="1064431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a:t>
            </a:r>
          </a:p>
        </p:txBody>
      </p:sp>
      <p:sp>
        <p:nvSpPr>
          <p:cNvPr id="3" name="Content Placeholder 2"/>
          <p:cNvSpPr>
            <a:spLocks noGrp="1"/>
          </p:cNvSpPr>
          <p:nvPr>
            <p:ph idx="1"/>
          </p:nvPr>
        </p:nvSpPr>
        <p:spPr/>
        <p:txBody>
          <a:bodyPr/>
          <a:lstStyle/>
          <a:p>
            <a:r>
              <a:rPr lang="en-US" dirty="0"/>
              <a:t>The random function</a:t>
            </a:r>
          </a:p>
          <a:p>
            <a:r>
              <a:rPr lang="en-US" dirty="0"/>
              <a:t>Open the </a:t>
            </a:r>
            <a:r>
              <a:rPr lang="en-US"/>
              <a:t>file called Names</a:t>
            </a:r>
            <a:endParaRPr lang="en-US" dirty="0"/>
          </a:p>
        </p:txBody>
      </p:sp>
      <p:sp>
        <p:nvSpPr>
          <p:cNvPr id="4" name="Slide Number Placeholder 3"/>
          <p:cNvSpPr>
            <a:spLocks noGrp="1"/>
          </p:cNvSpPr>
          <p:nvPr>
            <p:ph type="sldNum" sz="quarter" idx="12"/>
          </p:nvPr>
        </p:nvSpPr>
        <p:spPr/>
        <p:txBody>
          <a:bodyPr/>
          <a:lstStyle/>
          <a:p>
            <a:fld id="{5956812E-8CF6-4042-9C95-AEEB181240A3}" type="slidenum">
              <a:rPr lang="en-US" smtClean="0"/>
              <a:t>53</a:t>
            </a:fld>
            <a:endParaRPr lang="en-US"/>
          </a:p>
        </p:txBody>
      </p:sp>
    </p:spTree>
    <p:extLst>
      <p:ext uri="{BB962C8B-B14F-4D97-AF65-F5344CB8AC3E}">
        <p14:creationId xmlns:p14="http://schemas.microsoft.com/office/powerpoint/2010/main" val="219371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Confounding Variations</a:t>
            </a:r>
          </a:p>
        </p:txBody>
      </p:sp>
      <p:sp>
        <p:nvSpPr>
          <p:cNvPr id="4" name="Subtitle 3"/>
          <p:cNvSpPr>
            <a:spLocks noGrp="1"/>
          </p:cNvSpPr>
          <p:nvPr>
            <p:ph type="subTitle" idx="1"/>
          </p:nvPr>
        </p:nvSpPr>
        <p:spPr/>
        <p:txBody>
          <a:bodyPr/>
          <a:lstStyle/>
          <a:p>
            <a:r>
              <a:rPr lang="en-US" dirty="0">
                <a:solidFill>
                  <a:schemeClr val="tx1"/>
                </a:solidFill>
                <a:latin typeface="Times" charset="0"/>
                <a:ea typeface="ＭＳ Ｐゴシック" charset="0"/>
                <a:cs typeface="ＭＳ Ｐゴシック" charset="0"/>
              </a:rPr>
              <a:t>Sample Size and </a:t>
            </a:r>
            <a:br>
              <a:rPr lang="en-US" dirty="0">
                <a:solidFill>
                  <a:schemeClr val="tx1"/>
                </a:solidFill>
                <a:latin typeface="Times" charset="0"/>
                <a:ea typeface="ＭＳ Ｐゴシック" charset="0"/>
                <a:cs typeface="ＭＳ Ｐゴシック" charset="0"/>
              </a:rPr>
            </a:br>
            <a:r>
              <a:rPr lang="en-US" dirty="0">
                <a:solidFill>
                  <a:schemeClr val="tx1"/>
                </a:solidFill>
                <a:latin typeface="Times" charset="0"/>
                <a:ea typeface="ＭＳ Ｐゴシック" charset="0"/>
                <a:cs typeface="ＭＳ Ｐゴシック" charset="0"/>
              </a:rPr>
              <a:t>Practical Significance</a:t>
            </a:r>
          </a:p>
          <a:p>
            <a:endParaRPr lang="en-US" dirty="0"/>
          </a:p>
        </p:txBody>
      </p:sp>
    </p:spTree>
    <p:extLst>
      <p:ext uri="{BB962C8B-B14F-4D97-AF65-F5344CB8AC3E}">
        <p14:creationId xmlns:p14="http://schemas.microsoft.com/office/powerpoint/2010/main" val="10983185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5"/>
          <p:cNvSpPr>
            <a:spLocks noChangeShapeType="1"/>
          </p:cNvSpPr>
          <p:nvPr/>
        </p:nvSpPr>
        <p:spPr bwMode="auto">
          <a:xfrm flipH="1">
            <a:off x="4926298" y="2215294"/>
            <a:ext cx="9017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Line 16"/>
          <p:cNvSpPr>
            <a:spLocks noChangeShapeType="1"/>
          </p:cNvSpPr>
          <p:nvPr/>
        </p:nvSpPr>
        <p:spPr bwMode="auto">
          <a:xfrm flipH="1">
            <a:off x="4763064" y="1435455"/>
            <a:ext cx="8683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sp>
        <p:nvSpPr>
          <p:cNvPr id="35" name="Text Box 18"/>
          <p:cNvSpPr txBox="1">
            <a:spLocks noChangeArrowheads="1"/>
          </p:cNvSpPr>
          <p:nvPr/>
        </p:nvSpPr>
        <p:spPr bwMode="auto">
          <a:xfrm>
            <a:off x="321928" y="5751820"/>
            <a:ext cx="848042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dirty="0"/>
              <a:t>For any distribution the larger the sample size the </a:t>
            </a:r>
            <a:br>
              <a:rPr lang="en-US" sz="2000" dirty="0"/>
            </a:br>
            <a:r>
              <a:rPr lang="en-US" sz="2000" dirty="0"/>
              <a:t>smaller the numerical standard error.</a:t>
            </a:r>
          </a:p>
        </p:txBody>
      </p:sp>
      <p:grpSp>
        <p:nvGrpSpPr>
          <p:cNvPr id="21" name="Group 33"/>
          <p:cNvGrpSpPr>
            <a:grpSpLocks/>
          </p:cNvGrpSpPr>
          <p:nvPr/>
        </p:nvGrpSpPr>
        <p:grpSpPr bwMode="auto">
          <a:xfrm>
            <a:off x="1092870" y="5503500"/>
            <a:ext cx="6781800" cy="152400"/>
            <a:chOff x="1143000" y="4876800"/>
            <a:chExt cx="6781800" cy="152400"/>
          </a:xfrm>
        </p:grpSpPr>
        <p:cxnSp>
          <p:nvCxnSpPr>
            <p:cNvPr id="22" name="Straight Connector 21"/>
            <p:cNvCxnSpPr/>
            <p:nvPr/>
          </p:nvCxnSpPr>
          <p:spPr bwMode="auto">
            <a:xfrm>
              <a:off x="1143000" y="4953000"/>
              <a:ext cx="6781800" cy="1588"/>
            </a:xfrm>
            <a:prstGeom prst="line">
              <a:avLst/>
            </a:prstGeom>
            <a:solidFill>
              <a:schemeClr val="accent1"/>
            </a:solidFill>
            <a:ln w="9525" cap="flat" cmpd="sng" algn="ctr">
              <a:solidFill>
                <a:schemeClr val="tx1"/>
              </a:solidFill>
              <a:prstDash val="solid"/>
              <a:round/>
              <a:headEnd type="none" w="med" len="med"/>
              <a:tailEnd type="none" w="med" len="med"/>
            </a:ln>
            <a:effectLst>
              <a:glow rad="101600">
                <a:srgbClr val="FF0080">
                  <a:alpha val="38000"/>
                </a:srgbClr>
              </a:glow>
            </a:effectLst>
          </p:spPr>
        </p:cxnSp>
        <p:cxnSp>
          <p:nvCxnSpPr>
            <p:cNvPr id="31" name="Straight Connector 21"/>
            <p:cNvCxnSpPr>
              <a:cxnSpLocks noChangeShapeType="1"/>
            </p:cNvCxnSpPr>
            <p:nvPr/>
          </p:nvCxnSpPr>
          <p:spPr bwMode="auto">
            <a:xfrm rot="5400000">
              <a:off x="27439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2" name="Straight Connector 22"/>
            <p:cNvCxnSpPr>
              <a:cxnSpLocks noChangeShapeType="1"/>
            </p:cNvCxnSpPr>
            <p:nvPr/>
          </p:nvCxnSpPr>
          <p:spPr bwMode="auto">
            <a:xfrm rot="5400000">
              <a:off x="31916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25"/>
            <p:cNvCxnSpPr>
              <a:cxnSpLocks noChangeShapeType="1"/>
            </p:cNvCxnSpPr>
            <p:nvPr/>
          </p:nvCxnSpPr>
          <p:spPr bwMode="auto">
            <a:xfrm rot="5400000">
              <a:off x="36393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26"/>
            <p:cNvCxnSpPr>
              <a:cxnSpLocks noChangeShapeType="1"/>
            </p:cNvCxnSpPr>
            <p:nvPr/>
          </p:nvCxnSpPr>
          <p:spPr bwMode="auto">
            <a:xfrm rot="5400000">
              <a:off x="40870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9" name="Straight Connector 27"/>
            <p:cNvCxnSpPr>
              <a:cxnSpLocks noChangeShapeType="1"/>
            </p:cNvCxnSpPr>
            <p:nvPr/>
          </p:nvCxnSpPr>
          <p:spPr bwMode="auto">
            <a:xfrm rot="5400000">
              <a:off x="45346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0" name="Straight Connector 28"/>
            <p:cNvCxnSpPr>
              <a:cxnSpLocks noChangeShapeType="1"/>
            </p:cNvCxnSpPr>
            <p:nvPr/>
          </p:nvCxnSpPr>
          <p:spPr bwMode="auto">
            <a:xfrm rot="5400000">
              <a:off x="54300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29"/>
            <p:cNvCxnSpPr>
              <a:cxnSpLocks noChangeShapeType="1"/>
            </p:cNvCxnSpPr>
            <p:nvPr/>
          </p:nvCxnSpPr>
          <p:spPr bwMode="auto">
            <a:xfrm rot="5400000">
              <a:off x="63253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2" name="Straight Connector 31"/>
            <p:cNvCxnSpPr>
              <a:cxnSpLocks noChangeShapeType="1"/>
            </p:cNvCxnSpPr>
            <p:nvPr/>
          </p:nvCxnSpPr>
          <p:spPr bwMode="auto">
            <a:xfrm rot="5400000">
              <a:off x="58777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3" name="Straight Connector 32"/>
            <p:cNvCxnSpPr>
              <a:cxnSpLocks noChangeShapeType="1"/>
            </p:cNvCxnSpPr>
            <p:nvPr/>
          </p:nvCxnSpPr>
          <p:spPr bwMode="auto">
            <a:xfrm rot="5400000">
              <a:off x="49823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61694E1E-219A-A444-A241-FDE36A2374EE}" type="slidenum">
              <a:rPr lang="en-US" smtClean="0"/>
              <a:t>55</a:t>
            </a:fld>
            <a:endParaRPr lang="en-US"/>
          </a:p>
        </p:txBody>
      </p:sp>
    </p:spTree>
    <p:extLst>
      <p:ext uri="{BB962C8B-B14F-4D97-AF65-F5344CB8AC3E}">
        <p14:creationId xmlns:p14="http://schemas.microsoft.com/office/powerpoint/2010/main" val="21234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solidFill>
                  <a:schemeClr val="bg1">
                    <a:lumMod val="75000"/>
                  </a:schemeClr>
                </a:solidFill>
              </a:rPr>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5"/>
          <p:cNvSpPr>
            <a:spLocks noChangeShapeType="1"/>
          </p:cNvSpPr>
          <p:nvPr/>
        </p:nvSpPr>
        <p:spPr bwMode="auto">
          <a:xfrm flipH="1">
            <a:off x="4926298" y="2215294"/>
            <a:ext cx="901700"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Line 16"/>
          <p:cNvSpPr>
            <a:spLocks noChangeShapeType="1"/>
          </p:cNvSpPr>
          <p:nvPr/>
        </p:nvSpPr>
        <p:spPr bwMode="auto">
          <a:xfrm flipH="1">
            <a:off x="4763064" y="1435455"/>
            <a:ext cx="868363"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grpSp>
        <p:nvGrpSpPr>
          <p:cNvPr id="21" name="Group 33"/>
          <p:cNvGrpSpPr>
            <a:grpSpLocks/>
          </p:cNvGrpSpPr>
          <p:nvPr/>
        </p:nvGrpSpPr>
        <p:grpSpPr bwMode="auto">
          <a:xfrm>
            <a:off x="1092870" y="5503500"/>
            <a:ext cx="6781800" cy="152400"/>
            <a:chOff x="1143000" y="4876800"/>
            <a:chExt cx="6781800" cy="152400"/>
          </a:xfrm>
        </p:grpSpPr>
        <p:cxnSp>
          <p:nvCxnSpPr>
            <p:cNvPr id="22" name="Straight Connector 21"/>
            <p:cNvCxnSpPr/>
            <p:nvPr/>
          </p:nvCxnSpPr>
          <p:spPr bwMode="auto">
            <a:xfrm>
              <a:off x="1143000" y="4953000"/>
              <a:ext cx="6781800" cy="1588"/>
            </a:xfrm>
            <a:prstGeom prst="line">
              <a:avLst/>
            </a:prstGeom>
            <a:solidFill>
              <a:schemeClr val="accent1"/>
            </a:solidFill>
            <a:ln w="9525" cap="flat" cmpd="sng" algn="ctr">
              <a:solidFill>
                <a:schemeClr val="tx1"/>
              </a:solidFill>
              <a:prstDash val="solid"/>
              <a:round/>
              <a:headEnd type="none" w="med" len="med"/>
              <a:tailEnd type="none" w="med" len="med"/>
            </a:ln>
            <a:effectLst>
              <a:glow rad="101600">
                <a:srgbClr val="FF0080">
                  <a:alpha val="38000"/>
                </a:srgbClr>
              </a:glow>
            </a:effectLst>
          </p:spPr>
        </p:cxnSp>
        <p:cxnSp>
          <p:nvCxnSpPr>
            <p:cNvPr id="31" name="Straight Connector 21"/>
            <p:cNvCxnSpPr>
              <a:cxnSpLocks noChangeShapeType="1"/>
            </p:cNvCxnSpPr>
            <p:nvPr/>
          </p:nvCxnSpPr>
          <p:spPr bwMode="auto">
            <a:xfrm rot="5400000">
              <a:off x="27439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2" name="Straight Connector 22"/>
            <p:cNvCxnSpPr>
              <a:cxnSpLocks noChangeShapeType="1"/>
            </p:cNvCxnSpPr>
            <p:nvPr/>
          </p:nvCxnSpPr>
          <p:spPr bwMode="auto">
            <a:xfrm rot="5400000">
              <a:off x="31916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25"/>
            <p:cNvCxnSpPr>
              <a:cxnSpLocks noChangeShapeType="1"/>
            </p:cNvCxnSpPr>
            <p:nvPr/>
          </p:nvCxnSpPr>
          <p:spPr bwMode="auto">
            <a:xfrm rot="5400000">
              <a:off x="36393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26"/>
            <p:cNvCxnSpPr>
              <a:cxnSpLocks noChangeShapeType="1"/>
            </p:cNvCxnSpPr>
            <p:nvPr/>
          </p:nvCxnSpPr>
          <p:spPr bwMode="auto">
            <a:xfrm rot="5400000">
              <a:off x="40870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9" name="Straight Connector 27"/>
            <p:cNvCxnSpPr>
              <a:cxnSpLocks noChangeShapeType="1"/>
            </p:cNvCxnSpPr>
            <p:nvPr/>
          </p:nvCxnSpPr>
          <p:spPr bwMode="auto">
            <a:xfrm rot="5400000">
              <a:off x="45346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0" name="Straight Connector 28"/>
            <p:cNvCxnSpPr>
              <a:cxnSpLocks noChangeShapeType="1"/>
            </p:cNvCxnSpPr>
            <p:nvPr/>
          </p:nvCxnSpPr>
          <p:spPr bwMode="auto">
            <a:xfrm rot="5400000">
              <a:off x="54300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29"/>
            <p:cNvCxnSpPr>
              <a:cxnSpLocks noChangeShapeType="1"/>
            </p:cNvCxnSpPr>
            <p:nvPr/>
          </p:nvCxnSpPr>
          <p:spPr bwMode="auto">
            <a:xfrm rot="5400000">
              <a:off x="63253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2" name="Straight Connector 31"/>
            <p:cNvCxnSpPr>
              <a:cxnSpLocks noChangeShapeType="1"/>
            </p:cNvCxnSpPr>
            <p:nvPr/>
          </p:nvCxnSpPr>
          <p:spPr bwMode="auto">
            <a:xfrm rot="5400000">
              <a:off x="58777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3" name="Straight Connector 32"/>
            <p:cNvCxnSpPr>
              <a:cxnSpLocks noChangeShapeType="1"/>
            </p:cNvCxnSpPr>
            <p:nvPr/>
          </p:nvCxnSpPr>
          <p:spPr bwMode="auto">
            <a:xfrm rot="5400000">
              <a:off x="49823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61694E1E-219A-A444-A241-FDE36A2374EE}" type="slidenum">
              <a:rPr lang="en-US" smtClean="0"/>
              <a:t>56</a:t>
            </a:fld>
            <a:endParaRPr lang="en-US"/>
          </a:p>
        </p:txBody>
      </p:sp>
      <p:sp>
        <p:nvSpPr>
          <p:cNvPr id="11" name="TextBox 10"/>
          <p:cNvSpPr txBox="1"/>
          <p:nvPr/>
        </p:nvSpPr>
        <p:spPr>
          <a:xfrm>
            <a:off x="5217663" y="6065244"/>
            <a:ext cx="2761317" cy="369332"/>
          </a:xfrm>
          <a:prstGeom prst="rect">
            <a:avLst/>
          </a:prstGeom>
          <a:noFill/>
        </p:spPr>
        <p:txBody>
          <a:bodyPr wrap="square" rtlCol="0">
            <a:spAutoFit/>
          </a:bodyPr>
          <a:lstStyle/>
          <a:p>
            <a:r>
              <a:rPr lang="en-US" dirty="0"/>
              <a:t>1 standard deviation</a:t>
            </a:r>
          </a:p>
        </p:txBody>
      </p: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5" name="Freeform 4"/>
          <p:cNvSpPr/>
          <p:nvPr/>
        </p:nvSpPr>
        <p:spPr>
          <a:xfrm>
            <a:off x="4564146" y="2563715"/>
            <a:ext cx="713720" cy="2857500"/>
          </a:xfrm>
          <a:custGeom>
            <a:avLst/>
            <a:gdLst>
              <a:gd name="connsiteX0" fmla="*/ 0 w 365125"/>
              <a:gd name="connsiteY0" fmla="*/ 0 h 3757083"/>
              <a:gd name="connsiteX1" fmla="*/ 84667 w 365125"/>
              <a:gd name="connsiteY1" fmla="*/ 42333 h 3757083"/>
              <a:gd name="connsiteX2" fmla="*/ 164042 w 365125"/>
              <a:gd name="connsiteY2" fmla="*/ 132291 h 3757083"/>
              <a:gd name="connsiteX3" fmla="*/ 206375 w 365125"/>
              <a:gd name="connsiteY3" fmla="*/ 238125 h 3757083"/>
              <a:gd name="connsiteX4" fmla="*/ 275167 w 365125"/>
              <a:gd name="connsiteY4" fmla="*/ 386291 h 3757083"/>
              <a:gd name="connsiteX5" fmla="*/ 317500 w 365125"/>
              <a:gd name="connsiteY5" fmla="*/ 560916 h 3757083"/>
              <a:gd name="connsiteX6" fmla="*/ 338667 w 365125"/>
              <a:gd name="connsiteY6" fmla="*/ 672041 h 3757083"/>
              <a:gd name="connsiteX7" fmla="*/ 359834 w 365125"/>
              <a:gd name="connsiteY7" fmla="*/ 804333 h 3757083"/>
              <a:gd name="connsiteX8" fmla="*/ 365125 w 365125"/>
              <a:gd name="connsiteY8" fmla="*/ 3751791 h 3757083"/>
              <a:gd name="connsiteX9" fmla="*/ 5292 w 365125"/>
              <a:gd name="connsiteY9" fmla="*/ 3757083 h 3757083"/>
              <a:gd name="connsiteX10" fmla="*/ 0 w 365125"/>
              <a:gd name="connsiteY10" fmla="*/ 0 h 3757083"/>
              <a:gd name="connsiteX0" fmla="*/ 0 w 550334"/>
              <a:gd name="connsiteY0" fmla="*/ 0 h 3757083"/>
              <a:gd name="connsiteX1" fmla="*/ 84667 w 550334"/>
              <a:gd name="connsiteY1" fmla="*/ 42333 h 3757083"/>
              <a:gd name="connsiteX2" fmla="*/ 164042 w 550334"/>
              <a:gd name="connsiteY2" fmla="*/ 132291 h 3757083"/>
              <a:gd name="connsiteX3" fmla="*/ 206375 w 550334"/>
              <a:gd name="connsiteY3" fmla="*/ 238125 h 3757083"/>
              <a:gd name="connsiteX4" fmla="*/ 275167 w 550334"/>
              <a:gd name="connsiteY4" fmla="*/ 386291 h 3757083"/>
              <a:gd name="connsiteX5" fmla="*/ 317500 w 550334"/>
              <a:gd name="connsiteY5" fmla="*/ 560916 h 3757083"/>
              <a:gd name="connsiteX6" fmla="*/ 338667 w 550334"/>
              <a:gd name="connsiteY6" fmla="*/ 672041 h 3757083"/>
              <a:gd name="connsiteX7" fmla="*/ 359834 w 550334"/>
              <a:gd name="connsiteY7" fmla="*/ 804333 h 3757083"/>
              <a:gd name="connsiteX8" fmla="*/ 550334 w 550334"/>
              <a:gd name="connsiteY8" fmla="*/ 3333749 h 3757083"/>
              <a:gd name="connsiteX9" fmla="*/ 5292 w 550334"/>
              <a:gd name="connsiteY9" fmla="*/ 3757083 h 3757083"/>
              <a:gd name="connsiteX10" fmla="*/ 0 w 550334"/>
              <a:gd name="connsiteY10" fmla="*/ 0 h 3757083"/>
              <a:gd name="connsiteX0" fmla="*/ 0 w 550334"/>
              <a:gd name="connsiteY0" fmla="*/ 0 h 3333750"/>
              <a:gd name="connsiteX1" fmla="*/ 84667 w 550334"/>
              <a:gd name="connsiteY1" fmla="*/ 42333 h 3333750"/>
              <a:gd name="connsiteX2" fmla="*/ 164042 w 550334"/>
              <a:gd name="connsiteY2" fmla="*/ 132291 h 3333750"/>
              <a:gd name="connsiteX3" fmla="*/ 206375 w 550334"/>
              <a:gd name="connsiteY3" fmla="*/ 238125 h 3333750"/>
              <a:gd name="connsiteX4" fmla="*/ 275167 w 550334"/>
              <a:gd name="connsiteY4" fmla="*/ 386291 h 3333750"/>
              <a:gd name="connsiteX5" fmla="*/ 317500 w 550334"/>
              <a:gd name="connsiteY5" fmla="*/ 560916 h 3333750"/>
              <a:gd name="connsiteX6" fmla="*/ 338667 w 550334"/>
              <a:gd name="connsiteY6" fmla="*/ 672041 h 3333750"/>
              <a:gd name="connsiteX7" fmla="*/ 359834 w 550334"/>
              <a:gd name="connsiteY7" fmla="*/ 804333 h 3333750"/>
              <a:gd name="connsiteX8" fmla="*/ 550334 w 550334"/>
              <a:gd name="connsiteY8" fmla="*/ 3333749 h 3333750"/>
              <a:gd name="connsiteX9" fmla="*/ 10584 w 550334"/>
              <a:gd name="connsiteY9" fmla="*/ 3333750 h 3333750"/>
              <a:gd name="connsiteX10" fmla="*/ 0 w 550334"/>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338667 w 550843"/>
              <a:gd name="connsiteY6" fmla="*/ 672041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338667 w 550843"/>
              <a:gd name="connsiteY6" fmla="*/ 672041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54000 w 550843"/>
              <a:gd name="connsiteY3" fmla="*/ 179916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85209 w 550843"/>
              <a:gd name="connsiteY2" fmla="*/ 105833 h 3333750"/>
              <a:gd name="connsiteX3" fmla="*/ 254000 w 550843"/>
              <a:gd name="connsiteY3" fmla="*/ 179916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49"/>
              <a:gd name="connsiteX1" fmla="*/ 84667 w 550843"/>
              <a:gd name="connsiteY1" fmla="*/ 42333 h 3333749"/>
              <a:gd name="connsiteX2" fmla="*/ 185209 w 550843"/>
              <a:gd name="connsiteY2" fmla="*/ 105833 h 3333749"/>
              <a:gd name="connsiteX3" fmla="*/ 254000 w 550843"/>
              <a:gd name="connsiteY3" fmla="*/ 179916 h 3333749"/>
              <a:gd name="connsiteX4" fmla="*/ 312208 w 550843"/>
              <a:gd name="connsiteY4" fmla="*/ 280457 h 3333749"/>
              <a:gd name="connsiteX5" fmla="*/ 365125 w 550843"/>
              <a:gd name="connsiteY5" fmla="*/ 386291 h 3333749"/>
              <a:gd name="connsiteX6" fmla="*/ 449792 w 550843"/>
              <a:gd name="connsiteY6" fmla="*/ 582083 h 3333749"/>
              <a:gd name="connsiteX7" fmla="*/ 550334 w 550843"/>
              <a:gd name="connsiteY7" fmla="*/ 1100666 h 3333749"/>
              <a:gd name="connsiteX8" fmla="*/ 550334 w 550843"/>
              <a:gd name="connsiteY8" fmla="*/ 3333749 h 3333749"/>
              <a:gd name="connsiteX9" fmla="*/ 10584 w 550843"/>
              <a:gd name="connsiteY9" fmla="*/ 2857500 h 3333749"/>
              <a:gd name="connsiteX10" fmla="*/ 0 w 550843"/>
              <a:gd name="connsiteY10" fmla="*/ 0 h 3333749"/>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365125 w 554445"/>
              <a:gd name="connsiteY5" fmla="*/ 386291 h 2857500"/>
              <a:gd name="connsiteX6" fmla="*/ 449792 w 554445"/>
              <a:gd name="connsiteY6" fmla="*/ 582083 h 2857500"/>
              <a:gd name="connsiteX7" fmla="*/ 550334 w 554445"/>
              <a:gd name="connsiteY7" fmla="*/ 1100666 h 2857500"/>
              <a:gd name="connsiteX8" fmla="*/ 554445 w 554445"/>
              <a:gd name="connsiteY8" fmla="*/ 2857499 h 2857500"/>
              <a:gd name="connsiteX9" fmla="*/ 10584 w 554445"/>
              <a:gd name="connsiteY9" fmla="*/ 2857500 h 2857500"/>
              <a:gd name="connsiteX10" fmla="*/ 0 w 554445"/>
              <a:gd name="connsiteY10"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365125 w 554445"/>
              <a:gd name="connsiteY5" fmla="*/ 386291 h 2857500"/>
              <a:gd name="connsiteX6" fmla="*/ 470345 w 554445"/>
              <a:gd name="connsiteY6" fmla="*/ 682625 h 2857500"/>
              <a:gd name="connsiteX7" fmla="*/ 550334 w 554445"/>
              <a:gd name="connsiteY7" fmla="*/ 1100666 h 2857500"/>
              <a:gd name="connsiteX8" fmla="*/ 554445 w 554445"/>
              <a:gd name="connsiteY8" fmla="*/ 2857499 h 2857500"/>
              <a:gd name="connsiteX9" fmla="*/ 10584 w 554445"/>
              <a:gd name="connsiteY9" fmla="*/ 2857500 h 2857500"/>
              <a:gd name="connsiteX10" fmla="*/ 0 w 554445"/>
              <a:gd name="connsiteY10"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365125 w 554445"/>
              <a:gd name="connsiteY5" fmla="*/ 386291 h 2857500"/>
              <a:gd name="connsiteX6" fmla="*/ 470345 w 554445"/>
              <a:gd name="connsiteY6" fmla="*/ 682625 h 2857500"/>
              <a:gd name="connsiteX7" fmla="*/ 550334 w 554445"/>
              <a:gd name="connsiteY7" fmla="*/ 1100666 h 2857500"/>
              <a:gd name="connsiteX8" fmla="*/ 554445 w 554445"/>
              <a:gd name="connsiteY8" fmla="*/ 2857499 h 2857500"/>
              <a:gd name="connsiteX9" fmla="*/ 10584 w 554445"/>
              <a:gd name="connsiteY9" fmla="*/ 2857500 h 2857500"/>
              <a:gd name="connsiteX10" fmla="*/ 0 w 554445"/>
              <a:gd name="connsiteY10"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0345 w 554445"/>
              <a:gd name="connsiteY7" fmla="*/ 682625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0345 w 554445"/>
              <a:gd name="connsiteY7" fmla="*/ 682625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0345 w 554445"/>
              <a:gd name="connsiteY7" fmla="*/ 682625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0345 w 554445"/>
              <a:gd name="connsiteY7" fmla="*/ 682625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2812 w 554445"/>
              <a:gd name="connsiteY7" fmla="*/ 711200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2812 w 554445"/>
              <a:gd name="connsiteY7" fmla="*/ 711200 h 2857500"/>
              <a:gd name="connsiteX8" fmla="*/ 550334 w 554445"/>
              <a:gd name="connsiteY8" fmla="*/ 1100666 h 2857500"/>
              <a:gd name="connsiteX9" fmla="*/ 554445 w 554445"/>
              <a:gd name="connsiteY9" fmla="*/ 2857499 h 2857500"/>
              <a:gd name="connsiteX10" fmla="*/ 10584 w 554445"/>
              <a:gd name="connsiteY10" fmla="*/ 2857500 h 2857500"/>
              <a:gd name="connsiteX11" fmla="*/ 0 w 554445"/>
              <a:gd name="connsiteY11" fmla="*/ 0 h 2857500"/>
              <a:gd name="connsiteX0" fmla="*/ 0 w 554445"/>
              <a:gd name="connsiteY0" fmla="*/ 0 h 2857500"/>
              <a:gd name="connsiteX1" fmla="*/ 84667 w 554445"/>
              <a:gd name="connsiteY1" fmla="*/ 42333 h 2857500"/>
              <a:gd name="connsiteX2" fmla="*/ 185209 w 554445"/>
              <a:gd name="connsiteY2" fmla="*/ 105833 h 2857500"/>
              <a:gd name="connsiteX3" fmla="*/ 254000 w 554445"/>
              <a:gd name="connsiteY3" fmla="*/ 179916 h 2857500"/>
              <a:gd name="connsiteX4" fmla="*/ 312208 w 554445"/>
              <a:gd name="connsiteY4" fmla="*/ 280457 h 2857500"/>
              <a:gd name="connsiteX5" fmla="*/ 413067 w 554445"/>
              <a:gd name="connsiteY5" fmla="*/ 496984 h 2857500"/>
              <a:gd name="connsiteX6" fmla="*/ 365125 w 554445"/>
              <a:gd name="connsiteY6" fmla="*/ 386291 h 2857500"/>
              <a:gd name="connsiteX7" fmla="*/ 472812 w 554445"/>
              <a:gd name="connsiteY7" fmla="*/ 711200 h 2857500"/>
              <a:gd name="connsiteX8" fmla="*/ 547868 w 554445"/>
              <a:gd name="connsiteY8" fmla="*/ 1202266 h 2857500"/>
              <a:gd name="connsiteX9" fmla="*/ 554445 w 554445"/>
              <a:gd name="connsiteY9" fmla="*/ 2857499 h 2857500"/>
              <a:gd name="connsiteX10" fmla="*/ 10584 w 554445"/>
              <a:gd name="connsiteY10" fmla="*/ 2857500 h 2857500"/>
              <a:gd name="connsiteX11" fmla="*/ 0 w 554445"/>
              <a:gd name="connsiteY11"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4445" h="2857500">
                <a:moveTo>
                  <a:pt x="0" y="0"/>
                </a:moveTo>
                <a:lnTo>
                  <a:pt x="84667" y="42333"/>
                </a:lnTo>
                <a:lnTo>
                  <a:pt x="185209" y="105833"/>
                </a:lnTo>
                <a:lnTo>
                  <a:pt x="254000" y="179916"/>
                </a:lnTo>
                <a:lnTo>
                  <a:pt x="312208" y="280457"/>
                </a:lnTo>
                <a:cubicBezTo>
                  <a:pt x="326644" y="306772"/>
                  <a:pt x="398631" y="470669"/>
                  <a:pt x="413067" y="496984"/>
                </a:cubicBezTo>
                <a:lnTo>
                  <a:pt x="365125" y="386291"/>
                </a:lnTo>
                <a:lnTo>
                  <a:pt x="472812" y="711200"/>
                </a:lnTo>
                <a:cubicBezTo>
                  <a:pt x="535968" y="982134"/>
                  <a:pt x="487073" y="864657"/>
                  <a:pt x="547868" y="1202266"/>
                </a:cubicBezTo>
                <a:cubicBezTo>
                  <a:pt x="549632" y="2184752"/>
                  <a:pt x="552681" y="1875013"/>
                  <a:pt x="554445" y="2857499"/>
                </a:cubicBezTo>
                <a:lnTo>
                  <a:pt x="10584" y="2857500"/>
                </a:lnTo>
                <a:lnTo>
                  <a:pt x="0" y="0"/>
                </a:ln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5268910" y="5418280"/>
            <a:ext cx="0" cy="108659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Tree>
    <p:extLst>
      <p:ext uri="{BB962C8B-B14F-4D97-AF65-F5344CB8AC3E}">
        <p14:creationId xmlns:p14="http://schemas.microsoft.com/office/powerpoint/2010/main" val="18605638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5"/>
          <p:cNvSpPr>
            <a:spLocks noChangeShapeType="1"/>
          </p:cNvSpPr>
          <p:nvPr/>
        </p:nvSpPr>
        <p:spPr bwMode="auto">
          <a:xfrm flipH="1">
            <a:off x="4926298" y="2215294"/>
            <a:ext cx="901700"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Line 16"/>
          <p:cNvSpPr>
            <a:spLocks noChangeShapeType="1"/>
          </p:cNvSpPr>
          <p:nvPr/>
        </p:nvSpPr>
        <p:spPr bwMode="auto">
          <a:xfrm flipH="1">
            <a:off x="4763064" y="1435455"/>
            <a:ext cx="868363"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grpSp>
        <p:nvGrpSpPr>
          <p:cNvPr id="21" name="Group 33"/>
          <p:cNvGrpSpPr>
            <a:grpSpLocks/>
          </p:cNvGrpSpPr>
          <p:nvPr/>
        </p:nvGrpSpPr>
        <p:grpSpPr bwMode="auto">
          <a:xfrm>
            <a:off x="1092870" y="5503500"/>
            <a:ext cx="6781800" cy="152400"/>
            <a:chOff x="1143000" y="4876800"/>
            <a:chExt cx="6781800" cy="152400"/>
          </a:xfrm>
        </p:grpSpPr>
        <p:cxnSp>
          <p:nvCxnSpPr>
            <p:cNvPr id="22" name="Straight Connector 21"/>
            <p:cNvCxnSpPr/>
            <p:nvPr/>
          </p:nvCxnSpPr>
          <p:spPr bwMode="auto">
            <a:xfrm>
              <a:off x="1143000" y="4953000"/>
              <a:ext cx="6781800" cy="1588"/>
            </a:xfrm>
            <a:prstGeom prst="line">
              <a:avLst/>
            </a:prstGeom>
            <a:solidFill>
              <a:schemeClr val="accent1"/>
            </a:solidFill>
            <a:ln w="9525" cap="flat" cmpd="sng" algn="ctr">
              <a:solidFill>
                <a:schemeClr val="tx1"/>
              </a:solidFill>
              <a:prstDash val="solid"/>
              <a:round/>
              <a:headEnd type="none" w="med" len="med"/>
              <a:tailEnd type="none" w="med" len="med"/>
            </a:ln>
            <a:effectLst>
              <a:glow rad="101600">
                <a:srgbClr val="FF0080">
                  <a:alpha val="38000"/>
                </a:srgbClr>
              </a:glow>
            </a:effectLst>
          </p:spPr>
        </p:cxnSp>
        <p:cxnSp>
          <p:nvCxnSpPr>
            <p:cNvPr id="31" name="Straight Connector 21"/>
            <p:cNvCxnSpPr>
              <a:cxnSpLocks noChangeShapeType="1"/>
            </p:cNvCxnSpPr>
            <p:nvPr/>
          </p:nvCxnSpPr>
          <p:spPr bwMode="auto">
            <a:xfrm rot="5400000">
              <a:off x="27439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2" name="Straight Connector 22"/>
            <p:cNvCxnSpPr>
              <a:cxnSpLocks noChangeShapeType="1"/>
            </p:cNvCxnSpPr>
            <p:nvPr/>
          </p:nvCxnSpPr>
          <p:spPr bwMode="auto">
            <a:xfrm rot="5400000">
              <a:off x="31916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25"/>
            <p:cNvCxnSpPr>
              <a:cxnSpLocks noChangeShapeType="1"/>
            </p:cNvCxnSpPr>
            <p:nvPr/>
          </p:nvCxnSpPr>
          <p:spPr bwMode="auto">
            <a:xfrm rot="5400000">
              <a:off x="36393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26"/>
            <p:cNvCxnSpPr>
              <a:cxnSpLocks noChangeShapeType="1"/>
            </p:cNvCxnSpPr>
            <p:nvPr/>
          </p:nvCxnSpPr>
          <p:spPr bwMode="auto">
            <a:xfrm rot="5400000">
              <a:off x="40870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9" name="Straight Connector 27"/>
            <p:cNvCxnSpPr>
              <a:cxnSpLocks noChangeShapeType="1"/>
            </p:cNvCxnSpPr>
            <p:nvPr/>
          </p:nvCxnSpPr>
          <p:spPr bwMode="auto">
            <a:xfrm rot="5400000">
              <a:off x="45346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0" name="Straight Connector 28"/>
            <p:cNvCxnSpPr>
              <a:cxnSpLocks noChangeShapeType="1"/>
            </p:cNvCxnSpPr>
            <p:nvPr/>
          </p:nvCxnSpPr>
          <p:spPr bwMode="auto">
            <a:xfrm rot="5400000">
              <a:off x="54300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29"/>
            <p:cNvCxnSpPr>
              <a:cxnSpLocks noChangeShapeType="1"/>
            </p:cNvCxnSpPr>
            <p:nvPr/>
          </p:nvCxnSpPr>
          <p:spPr bwMode="auto">
            <a:xfrm rot="5400000">
              <a:off x="63253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2" name="Straight Connector 31"/>
            <p:cNvCxnSpPr>
              <a:cxnSpLocks noChangeShapeType="1"/>
            </p:cNvCxnSpPr>
            <p:nvPr/>
          </p:nvCxnSpPr>
          <p:spPr bwMode="auto">
            <a:xfrm rot="5400000">
              <a:off x="58777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3" name="Straight Connector 32"/>
            <p:cNvCxnSpPr>
              <a:cxnSpLocks noChangeShapeType="1"/>
            </p:cNvCxnSpPr>
            <p:nvPr/>
          </p:nvCxnSpPr>
          <p:spPr bwMode="auto">
            <a:xfrm rot="5400000">
              <a:off x="49823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61694E1E-219A-A444-A241-FDE36A2374EE}" type="slidenum">
              <a:rPr lang="en-US" smtClean="0"/>
              <a:t>57</a:t>
            </a:fld>
            <a:endParaRPr lang="en-US"/>
          </a:p>
        </p:txBody>
      </p:sp>
      <p:sp>
        <p:nvSpPr>
          <p:cNvPr id="11" name="TextBox 10"/>
          <p:cNvSpPr txBox="1"/>
          <p:nvPr/>
        </p:nvSpPr>
        <p:spPr>
          <a:xfrm>
            <a:off x="5217663" y="6065244"/>
            <a:ext cx="2761317" cy="369332"/>
          </a:xfrm>
          <a:prstGeom prst="rect">
            <a:avLst/>
          </a:prstGeom>
          <a:noFill/>
        </p:spPr>
        <p:txBody>
          <a:bodyPr wrap="square" rtlCol="0">
            <a:spAutoFit/>
          </a:bodyPr>
          <a:lstStyle/>
          <a:p>
            <a:r>
              <a:rPr lang="en-US" dirty="0"/>
              <a:t>1 standard deviation</a:t>
            </a:r>
          </a:p>
        </p:txBody>
      </p:sp>
      <p:sp>
        <p:nvSpPr>
          <p:cNvPr id="5" name="Freeform 4"/>
          <p:cNvSpPr/>
          <p:nvPr/>
        </p:nvSpPr>
        <p:spPr>
          <a:xfrm>
            <a:off x="4550834" y="2083858"/>
            <a:ext cx="550843" cy="3333750"/>
          </a:xfrm>
          <a:custGeom>
            <a:avLst/>
            <a:gdLst>
              <a:gd name="connsiteX0" fmla="*/ 0 w 365125"/>
              <a:gd name="connsiteY0" fmla="*/ 0 h 3757083"/>
              <a:gd name="connsiteX1" fmla="*/ 84667 w 365125"/>
              <a:gd name="connsiteY1" fmla="*/ 42333 h 3757083"/>
              <a:gd name="connsiteX2" fmla="*/ 164042 w 365125"/>
              <a:gd name="connsiteY2" fmla="*/ 132291 h 3757083"/>
              <a:gd name="connsiteX3" fmla="*/ 206375 w 365125"/>
              <a:gd name="connsiteY3" fmla="*/ 238125 h 3757083"/>
              <a:gd name="connsiteX4" fmla="*/ 275167 w 365125"/>
              <a:gd name="connsiteY4" fmla="*/ 386291 h 3757083"/>
              <a:gd name="connsiteX5" fmla="*/ 317500 w 365125"/>
              <a:gd name="connsiteY5" fmla="*/ 560916 h 3757083"/>
              <a:gd name="connsiteX6" fmla="*/ 338667 w 365125"/>
              <a:gd name="connsiteY6" fmla="*/ 672041 h 3757083"/>
              <a:gd name="connsiteX7" fmla="*/ 359834 w 365125"/>
              <a:gd name="connsiteY7" fmla="*/ 804333 h 3757083"/>
              <a:gd name="connsiteX8" fmla="*/ 365125 w 365125"/>
              <a:gd name="connsiteY8" fmla="*/ 3751791 h 3757083"/>
              <a:gd name="connsiteX9" fmla="*/ 5292 w 365125"/>
              <a:gd name="connsiteY9" fmla="*/ 3757083 h 3757083"/>
              <a:gd name="connsiteX10" fmla="*/ 0 w 365125"/>
              <a:gd name="connsiteY10" fmla="*/ 0 h 3757083"/>
              <a:gd name="connsiteX0" fmla="*/ 0 w 550334"/>
              <a:gd name="connsiteY0" fmla="*/ 0 h 3757083"/>
              <a:gd name="connsiteX1" fmla="*/ 84667 w 550334"/>
              <a:gd name="connsiteY1" fmla="*/ 42333 h 3757083"/>
              <a:gd name="connsiteX2" fmla="*/ 164042 w 550334"/>
              <a:gd name="connsiteY2" fmla="*/ 132291 h 3757083"/>
              <a:gd name="connsiteX3" fmla="*/ 206375 w 550334"/>
              <a:gd name="connsiteY3" fmla="*/ 238125 h 3757083"/>
              <a:gd name="connsiteX4" fmla="*/ 275167 w 550334"/>
              <a:gd name="connsiteY4" fmla="*/ 386291 h 3757083"/>
              <a:gd name="connsiteX5" fmla="*/ 317500 w 550334"/>
              <a:gd name="connsiteY5" fmla="*/ 560916 h 3757083"/>
              <a:gd name="connsiteX6" fmla="*/ 338667 w 550334"/>
              <a:gd name="connsiteY6" fmla="*/ 672041 h 3757083"/>
              <a:gd name="connsiteX7" fmla="*/ 359834 w 550334"/>
              <a:gd name="connsiteY7" fmla="*/ 804333 h 3757083"/>
              <a:gd name="connsiteX8" fmla="*/ 550334 w 550334"/>
              <a:gd name="connsiteY8" fmla="*/ 3333749 h 3757083"/>
              <a:gd name="connsiteX9" fmla="*/ 5292 w 550334"/>
              <a:gd name="connsiteY9" fmla="*/ 3757083 h 3757083"/>
              <a:gd name="connsiteX10" fmla="*/ 0 w 550334"/>
              <a:gd name="connsiteY10" fmla="*/ 0 h 3757083"/>
              <a:gd name="connsiteX0" fmla="*/ 0 w 550334"/>
              <a:gd name="connsiteY0" fmla="*/ 0 h 3333750"/>
              <a:gd name="connsiteX1" fmla="*/ 84667 w 550334"/>
              <a:gd name="connsiteY1" fmla="*/ 42333 h 3333750"/>
              <a:gd name="connsiteX2" fmla="*/ 164042 w 550334"/>
              <a:gd name="connsiteY2" fmla="*/ 132291 h 3333750"/>
              <a:gd name="connsiteX3" fmla="*/ 206375 w 550334"/>
              <a:gd name="connsiteY3" fmla="*/ 238125 h 3333750"/>
              <a:gd name="connsiteX4" fmla="*/ 275167 w 550334"/>
              <a:gd name="connsiteY4" fmla="*/ 386291 h 3333750"/>
              <a:gd name="connsiteX5" fmla="*/ 317500 w 550334"/>
              <a:gd name="connsiteY5" fmla="*/ 560916 h 3333750"/>
              <a:gd name="connsiteX6" fmla="*/ 338667 w 550334"/>
              <a:gd name="connsiteY6" fmla="*/ 672041 h 3333750"/>
              <a:gd name="connsiteX7" fmla="*/ 359834 w 550334"/>
              <a:gd name="connsiteY7" fmla="*/ 804333 h 3333750"/>
              <a:gd name="connsiteX8" fmla="*/ 550334 w 550334"/>
              <a:gd name="connsiteY8" fmla="*/ 3333749 h 3333750"/>
              <a:gd name="connsiteX9" fmla="*/ 10584 w 550334"/>
              <a:gd name="connsiteY9" fmla="*/ 3333750 h 3333750"/>
              <a:gd name="connsiteX10" fmla="*/ 0 w 550334"/>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338667 w 550843"/>
              <a:gd name="connsiteY6" fmla="*/ 672041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338667 w 550843"/>
              <a:gd name="connsiteY6" fmla="*/ 672041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17500 w 550843"/>
              <a:gd name="connsiteY5" fmla="*/ 560916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275167 w 550843"/>
              <a:gd name="connsiteY4" fmla="*/ 386291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06375 w 550843"/>
              <a:gd name="connsiteY3" fmla="*/ 238125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64042 w 550843"/>
              <a:gd name="connsiteY2" fmla="*/ 132291 h 3333750"/>
              <a:gd name="connsiteX3" fmla="*/ 254000 w 550843"/>
              <a:gd name="connsiteY3" fmla="*/ 179916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 name="connsiteX0" fmla="*/ 0 w 550843"/>
              <a:gd name="connsiteY0" fmla="*/ 0 h 3333750"/>
              <a:gd name="connsiteX1" fmla="*/ 84667 w 550843"/>
              <a:gd name="connsiteY1" fmla="*/ 42333 h 3333750"/>
              <a:gd name="connsiteX2" fmla="*/ 185209 w 550843"/>
              <a:gd name="connsiteY2" fmla="*/ 105833 h 3333750"/>
              <a:gd name="connsiteX3" fmla="*/ 254000 w 550843"/>
              <a:gd name="connsiteY3" fmla="*/ 179916 h 3333750"/>
              <a:gd name="connsiteX4" fmla="*/ 312208 w 550843"/>
              <a:gd name="connsiteY4" fmla="*/ 280457 h 3333750"/>
              <a:gd name="connsiteX5" fmla="*/ 365125 w 550843"/>
              <a:gd name="connsiteY5" fmla="*/ 386291 h 3333750"/>
              <a:gd name="connsiteX6" fmla="*/ 449792 w 550843"/>
              <a:gd name="connsiteY6" fmla="*/ 582083 h 3333750"/>
              <a:gd name="connsiteX7" fmla="*/ 550334 w 550843"/>
              <a:gd name="connsiteY7" fmla="*/ 1100666 h 3333750"/>
              <a:gd name="connsiteX8" fmla="*/ 550334 w 550843"/>
              <a:gd name="connsiteY8" fmla="*/ 3333749 h 3333750"/>
              <a:gd name="connsiteX9" fmla="*/ 10584 w 550843"/>
              <a:gd name="connsiteY9" fmla="*/ 3333750 h 3333750"/>
              <a:gd name="connsiteX10" fmla="*/ 0 w 550843"/>
              <a:gd name="connsiteY10" fmla="*/ 0 h 3333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0843" h="3333750">
                <a:moveTo>
                  <a:pt x="0" y="0"/>
                </a:moveTo>
                <a:lnTo>
                  <a:pt x="84667" y="42333"/>
                </a:lnTo>
                <a:lnTo>
                  <a:pt x="185209" y="105833"/>
                </a:lnTo>
                <a:lnTo>
                  <a:pt x="254000" y="179916"/>
                </a:lnTo>
                <a:lnTo>
                  <a:pt x="312208" y="280457"/>
                </a:lnTo>
                <a:lnTo>
                  <a:pt x="365125" y="386291"/>
                </a:lnTo>
                <a:lnTo>
                  <a:pt x="449792" y="582083"/>
                </a:lnTo>
                <a:cubicBezTo>
                  <a:pt x="520348" y="724958"/>
                  <a:pt x="490361" y="804332"/>
                  <a:pt x="550334" y="1100666"/>
                </a:cubicBezTo>
                <a:cubicBezTo>
                  <a:pt x="552098" y="2083152"/>
                  <a:pt x="548570" y="2351263"/>
                  <a:pt x="550334" y="3333749"/>
                </a:cubicBezTo>
                <a:lnTo>
                  <a:pt x="10584" y="3333750"/>
                </a:lnTo>
                <a:lnTo>
                  <a:pt x="0" y="0"/>
                </a:lnTo>
                <a:close/>
              </a:path>
            </a:pathLst>
          </a:cu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5101677" y="5418280"/>
            <a:ext cx="0" cy="108659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Tree>
    <p:extLst>
      <p:ext uri="{BB962C8B-B14F-4D97-AF65-F5344CB8AC3E}">
        <p14:creationId xmlns:p14="http://schemas.microsoft.com/office/powerpoint/2010/main" val="987713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solidFill>
                  <a:schemeClr val="bg1">
                    <a:lumMod val="75000"/>
                  </a:schemeClr>
                </a:solidFill>
              </a:rPr>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5"/>
          <p:cNvSpPr>
            <a:spLocks noChangeShapeType="1"/>
          </p:cNvSpPr>
          <p:nvPr/>
        </p:nvSpPr>
        <p:spPr bwMode="auto">
          <a:xfrm flipH="1">
            <a:off x="4926298" y="2215294"/>
            <a:ext cx="9017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Line 16"/>
          <p:cNvSpPr>
            <a:spLocks noChangeShapeType="1"/>
          </p:cNvSpPr>
          <p:nvPr/>
        </p:nvSpPr>
        <p:spPr bwMode="auto">
          <a:xfrm flipH="1">
            <a:off x="4763064" y="1435455"/>
            <a:ext cx="868363"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grpSp>
        <p:nvGrpSpPr>
          <p:cNvPr id="21" name="Group 33"/>
          <p:cNvGrpSpPr>
            <a:grpSpLocks/>
          </p:cNvGrpSpPr>
          <p:nvPr/>
        </p:nvGrpSpPr>
        <p:grpSpPr bwMode="auto">
          <a:xfrm>
            <a:off x="1092870" y="5503500"/>
            <a:ext cx="6781800" cy="152400"/>
            <a:chOff x="1143000" y="4876800"/>
            <a:chExt cx="6781800" cy="152400"/>
          </a:xfrm>
        </p:grpSpPr>
        <p:cxnSp>
          <p:nvCxnSpPr>
            <p:cNvPr id="22" name="Straight Connector 21"/>
            <p:cNvCxnSpPr/>
            <p:nvPr/>
          </p:nvCxnSpPr>
          <p:spPr bwMode="auto">
            <a:xfrm>
              <a:off x="1143000" y="4953000"/>
              <a:ext cx="6781800" cy="1588"/>
            </a:xfrm>
            <a:prstGeom prst="line">
              <a:avLst/>
            </a:prstGeom>
            <a:solidFill>
              <a:schemeClr val="accent1"/>
            </a:solidFill>
            <a:ln w="9525" cap="flat" cmpd="sng" algn="ctr">
              <a:solidFill>
                <a:schemeClr val="tx1"/>
              </a:solidFill>
              <a:prstDash val="solid"/>
              <a:round/>
              <a:headEnd type="none" w="med" len="med"/>
              <a:tailEnd type="none" w="med" len="med"/>
            </a:ln>
            <a:effectLst>
              <a:glow rad="101600">
                <a:srgbClr val="FF0080">
                  <a:alpha val="38000"/>
                </a:srgbClr>
              </a:glow>
            </a:effectLst>
          </p:spPr>
        </p:cxnSp>
        <p:cxnSp>
          <p:nvCxnSpPr>
            <p:cNvPr id="31" name="Straight Connector 21"/>
            <p:cNvCxnSpPr>
              <a:cxnSpLocks noChangeShapeType="1"/>
            </p:cNvCxnSpPr>
            <p:nvPr/>
          </p:nvCxnSpPr>
          <p:spPr bwMode="auto">
            <a:xfrm rot="5400000">
              <a:off x="27439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2" name="Straight Connector 22"/>
            <p:cNvCxnSpPr>
              <a:cxnSpLocks noChangeShapeType="1"/>
            </p:cNvCxnSpPr>
            <p:nvPr/>
          </p:nvCxnSpPr>
          <p:spPr bwMode="auto">
            <a:xfrm rot="5400000">
              <a:off x="31916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25"/>
            <p:cNvCxnSpPr>
              <a:cxnSpLocks noChangeShapeType="1"/>
            </p:cNvCxnSpPr>
            <p:nvPr/>
          </p:nvCxnSpPr>
          <p:spPr bwMode="auto">
            <a:xfrm rot="5400000">
              <a:off x="36393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26"/>
            <p:cNvCxnSpPr>
              <a:cxnSpLocks noChangeShapeType="1"/>
            </p:cNvCxnSpPr>
            <p:nvPr/>
          </p:nvCxnSpPr>
          <p:spPr bwMode="auto">
            <a:xfrm rot="5400000">
              <a:off x="40870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9" name="Straight Connector 27"/>
            <p:cNvCxnSpPr>
              <a:cxnSpLocks noChangeShapeType="1"/>
            </p:cNvCxnSpPr>
            <p:nvPr/>
          </p:nvCxnSpPr>
          <p:spPr bwMode="auto">
            <a:xfrm rot="5400000">
              <a:off x="45346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0" name="Straight Connector 28"/>
            <p:cNvCxnSpPr>
              <a:cxnSpLocks noChangeShapeType="1"/>
            </p:cNvCxnSpPr>
            <p:nvPr/>
          </p:nvCxnSpPr>
          <p:spPr bwMode="auto">
            <a:xfrm rot="5400000">
              <a:off x="54300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29"/>
            <p:cNvCxnSpPr>
              <a:cxnSpLocks noChangeShapeType="1"/>
            </p:cNvCxnSpPr>
            <p:nvPr/>
          </p:nvCxnSpPr>
          <p:spPr bwMode="auto">
            <a:xfrm rot="5400000">
              <a:off x="63253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2" name="Straight Connector 31"/>
            <p:cNvCxnSpPr>
              <a:cxnSpLocks noChangeShapeType="1"/>
            </p:cNvCxnSpPr>
            <p:nvPr/>
          </p:nvCxnSpPr>
          <p:spPr bwMode="auto">
            <a:xfrm rot="5400000">
              <a:off x="58777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3" name="Straight Connector 32"/>
            <p:cNvCxnSpPr>
              <a:cxnSpLocks noChangeShapeType="1"/>
            </p:cNvCxnSpPr>
            <p:nvPr/>
          </p:nvCxnSpPr>
          <p:spPr bwMode="auto">
            <a:xfrm rot="5400000">
              <a:off x="49823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61694E1E-219A-A444-A241-FDE36A2374EE}" type="slidenum">
              <a:rPr lang="en-US" smtClean="0"/>
              <a:t>58</a:t>
            </a:fld>
            <a:endParaRPr lang="en-US"/>
          </a:p>
        </p:txBody>
      </p:sp>
      <p:sp>
        <p:nvSpPr>
          <p:cNvPr id="11" name="TextBox 10"/>
          <p:cNvSpPr txBox="1"/>
          <p:nvPr/>
        </p:nvSpPr>
        <p:spPr>
          <a:xfrm>
            <a:off x="5217663" y="6065244"/>
            <a:ext cx="2761317" cy="369332"/>
          </a:xfrm>
          <a:prstGeom prst="rect">
            <a:avLst/>
          </a:prstGeom>
          <a:noFill/>
        </p:spPr>
        <p:txBody>
          <a:bodyPr wrap="square" rtlCol="0">
            <a:spAutoFit/>
          </a:bodyPr>
          <a:lstStyle/>
          <a:p>
            <a:r>
              <a:rPr lang="en-US" dirty="0"/>
              <a:t>1 standard deviation</a:t>
            </a:r>
          </a:p>
        </p:txBody>
      </p:sp>
      <p:cxnSp>
        <p:nvCxnSpPr>
          <p:cNvPr id="35" name="Straight Arrow Connector 34"/>
          <p:cNvCxnSpPr/>
          <p:nvPr/>
        </p:nvCxnSpPr>
        <p:spPr>
          <a:xfrm flipV="1">
            <a:off x="4915958" y="5418280"/>
            <a:ext cx="0" cy="108659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 name="Freeform 4"/>
          <p:cNvSpPr/>
          <p:nvPr/>
        </p:nvSpPr>
        <p:spPr>
          <a:xfrm>
            <a:off x="4550833" y="1656292"/>
            <a:ext cx="365125" cy="3757083"/>
          </a:xfrm>
          <a:custGeom>
            <a:avLst/>
            <a:gdLst>
              <a:gd name="connsiteX0" fmla="*/ 0 w 365125"/>
              <a:gd name="connsiteY0" fmla="*/ 0 h 3757083"/>
              <a:gd name="connsiteX1" fmla="*/ 84667 w 365125"/>
              <a:gd name="connsiteY1" fmla="*/ 42333 h 3757083"/>
              <a:gd name="connsiteX2" fmla="*/ 164042 w 365125"/>
              <a:gd name="connsiteY2" fmla="*/ 132291 h 3757083"/>
              <a:gd name="connsiteX3" fmla="*/ 206375 w 365125"/>
              <a:gd name="connsiteY3" fmla="*/ 238125 h 3757083"/>
              <a:gd name="connsiteX4" fmla="*/ 275167 w 365125"/>
              <a:gd name="connsiteY4" fmla="*/ 386291 h 3757083"/>
              <a:gd name="connsiteX5" fmla="*/ 317500 w 365125"/>
              <a:gd name="connsiteY5" fmla="*/ 560916 h 3757083"/>
              <a:gd name="connsiteX6" fmla="*/ 338667 w 365125"/>
              <a:gd name="connsiteY6" fmla="*/ 672041 h 3757083"/>
              <a:gd name="connsiteX7" fmla="*/ 359834 w 365125"/>
              <a:gd name="connsiteY7" fmla="*/ 804333 h 3757083"/>
              <a:gd name="connsiteX8" fmla="*/ 365125 w 365125"/>
              <a:gd name="connsiteY8" fmla="*/ 3751791 h 3757083"/>
              <a:gd name="connsiteX9" fmla="*/ 5292 w 365125"/>
              <a:gd name="connsiteY9" fmla="*/ 3757083 h 3757083"/>
              <a:gd name="connsiteX10" fmla="*/ 0 w 365125"/>
              <a:gd name="connsiteY10" fmla="*/ 0 h 3757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5125" h="3757083">
                <a:moveTo>
                  <a:pt x="0" y="0"/>
                </a:moveTo>
                <a:lnTo>
                  <a:pt x="84667" y="42333"/>
                </a:lnTo>
                <a:lnTo>
                  <a:pt x="164042" y="132291"/>
                </a:lnTo>
                <a:lnTo>
                  <a:pt x="206375" y="238125"/>
                </a:lnTo>
                <a:lnTo>
                  <a:pt x="275167" y="386291"/>
                </a:lnTo>
                <a:lnTo>
                  <a:pt x="317500" y="560916"/>
                </a:lnTo>
                <a:lnTo>
                  <a:pt x="338667" y="672041"/>
                </a:lnTo>
                <a:lnTo>
                  <a:pt x="359834" y="804333"/>
                </a:lnTo>
                <a:cubicBezTo>
                  <a:pt x="361598" y="1786819"/>
                  <a:pt x="363361" y="2769305"/>
                  <a:pt x="365125" y="3751791"/>
                </a:cubicBezTo>
                <a:lnTo>
                  <a:pt x="5292" y="3757083"/>
                </a:lnTo>
                <a:lnTo>
                  <a:pt x="0" y="0"/>
                </a:lnTo>
                <a:close/>
              </a:path>
            </a:pathLst>
          </a:cu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Tree>
    <p:extLst>
      <p:ext uri="{BB962C8B-B14F-4D97-AF65-F5344CB8AC3E}">
        <p14:creationId xmlns:p14="http://schemas.microsoft.com/office/powerpoint/2010/main" val="453530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solidFill>
                  <a:schemeClr val="bg1">
                    <a:lumMod val="75000"/>
                  </a:schemeClr>
                </a:solidFill>
              </a:rPr>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solidFill>
                  <a:schemeClr val="bg1">
                    <a:lumMod val="75000"/>
                  </a:schemeClr>
                </a:solidFill>
              </a:rPr>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29" name="Line 15"/>
          <p:cNvSpPr>
            <a:spLocks noChangeShapeType="1"/>
          </p:cNvSpPr>
          <p:nvPr/>
        </p:nvSpPr>
        <p:spPr bwMode="auto">
          <a:xfrm flipH="1">
            <a:off x="4926298" y="2215294"/>
            <a:ext cx="901700" cy="0"/>
          </a:xfrm>
          <a:prstGeom prst="line">
            <a:avLst/>
          </a:prstGeom>
          <a:noFill/>
          <a:ln w="9525">
            <a:solidFill>
              <a:schemeClr val="bg1">
                <a:lumMod val="75000"/>
              </a:schemeClr>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0" name="Line 16"/>
          <p:cNvSpPr>
            <a:spLocks noChangeShapeType="1"/>
          </p:cNvSpPr>
          <p:nvPr/>
        </p:nvSpPr>
        <p:spPr bwMode="auto">
          <a:xfrm flipH="1">
            <a:off x="4763064" y="1435455"/>
            <a:ext cx="8683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grpSp>
        <p:nvGrpSpPr>
          <p:cNvPr id="21" name="Group 33"/>
          <p:cNvGrpSpPr>
            <a:grpSpLocks/>
          </p:cNvGrpSpPr>
          <p:nvPr/>
        </p:nvGrpSpPr>
        <p:grpSpPr bwMode="auto">
          <a:xfrm>
            <a:off x="1092870" y="5503500"/>
            <a:ext cx="6781800" cy="152400"/>
            <a:chOff x="1143000" y="4876800"/>
            <a:chExt cx="6781800" cy="152400"/>
          </a:xfrm>
        </p:grpSpPr>
        <p:cxnSp>
          <p:nvCxnSpPr>
            <p:cNvPr id="22" name="Straight Connector 21"/>
            <p:cNvCxnSpPr/>
            <p:nvPr/>
          </p:nvCxnSpPr>
          <p:spPr bwMode="auto">
            <a:xfrm>
              <a:off x="1143000" y="4953000"/>
              <a:ext cx="6781800" cy="1588"/>
            </a:xfrm>
            <a:prstGeom prst="line">
              <a:avLst/>
            </a:prstGeom>
            <a:solidFill>
              <a:schemeClr val="accent1"/>
            </a:solidFill>
            <a:ln w="9525" cap="flat" cmpd="sng" algn="ctr">
              <a:solidFill>
                <a:schemeClr val="tx1"/>
              </a:solidFill>
              <a:prstDash val="solid"/>
              <a:round/>
              <a:headEnd type="none" w="med" len="med"/>
              <a:tailEnd type="none" w="med" len="med"/>
            </a:ln>
            <a:effectLst>
              <a:glow rad="101600">
                <a:srgbClr val="FF0080">
                  <a:alpha val="38000"/>
                </a:srgbClr>
              </a:glow>
            </a:effectLst>
          </p:spPr>
        </p:cxnSp>
        <p:cxnSp>
          <p:nvCxnSpPr>
            <p:cNvPr id="31" name="Straight Connector 21"/>
            <p:cNvCxnSpPr>
              <a:cxnSpLocks noChangeShapeType="1"/>
            </p:cNvCxnSpPr>
            <p:nvPr/>
          </p:nvCxnSpPr>
          <p:spPr bwMode="auto">
            <a:xfrm rot="5400000">
              <a:off x="27439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2" name="Straight Connector 22"/>
            <p:cNvCxnSpPr>
              <a:cxnSpLocks noChangeShapeType="1"/>
            </p:cNvCxnSpPr>
            <p:nvPr/>
          </p:nvCxnSpPr>
          <p:spPr bwMode="auto">
            <a:xfrm rot="5400000">
              <a:off x="31916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25"/>
            <p:cNvCxnSpPr>
              <a:cxnSpLocks noChangeShapeType="1"/>
            </p:cNvCxnSpPr>
            <p:nvPr/>
          </p:nvCxnSpPr>
          <p:spPr bwMode="auto">
            <a:xfrm rot="5400000">
              <a:off x="36393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26"/>
            <p:cNvCxnSpPr>
              <a:cxnSpLocks noChangeShapeType="1"/>
            </p:cNvCxnSpPr>
            <p:nvPr/>
          </p:nvCxnSpPr>
          <p:spPr bwMode="auto">
            <a:xfrm rot="5400000">
              <a:off x="40870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9" name="Straight Connector 27"/>
            <p:cNvCxnSpPr>
              <a:cxnSpLocks noChangeShapeType="1"/>
            </p:cNvCxnSpPr>
            <p:nvPr/>
          </p:nvCxnSpPr>
          <p:spPr bwMode="auto">
            <a:xfrm rot="5400000">
              <a:off x="45346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0" name="Straight Connector 28"/>
            <p:cNvCxnSpPr>
              <a:cxnSpLocks noChangeShapeType="1"/>
            </p:cNvCxnSpPr>
            <p:nvPr/>
          </p:nvCxnSpPr>
          <p:spPr bwMode="auto">
            <a:xfrm rot="5400000">
              <a:off x="543004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29"/>
            <p:cNvCxnSpPr>
              <a:cxnSpLocks noChangeShapeType="1"/>
            </p:cNvCxnSpPr>
            <p:nvPr/>
          </p:nvCxnSpPr>
          <p:spPr bwMode="auto">
            <a:xfrm rot="5400000">
              <a:off x="6325394"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2" name="Straight Connector 31"/>
            <p:cNvCxnSpPr>
              <a:cxnSpLocks noChangeShapeType="1"/>
            </p:cNvCxnSpPr>
            <p:nvPr/>
          </p:nvCxnSpPr>
          <p:spPr bwMode="auto">
            <a:xfrm rot="5400000">
              <a:off x="587771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3" name="Straight Connector 32"/>
            <p:cNvCxnSpPr>
              <a:cxnSpLocks noChangeShapeType="1"/>
            </p:cNvCxnSpPr>
            <p:nvPr/>
          </p:nvCxnSpPr>
          <p:spPr bwMode="auto">
            <a:xfrm rot="5400000">
              <a:off x="4982369" y="4952206"/>
              <a:ext cx="1524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61694E1E-219A-A444-A241-FDE36A2374EE}" type="slidenum">
              <a:rPr lang="en-US" smtClean="0"/>
              <a:t>59</a:t>
            </a:fld>
            <a:endParaRPr lang="en-US"/>
          </a:p>
        </p:txBody>
      </p:sp>
      <p:cxnSp>
        <p:nvCxnSpPr>
          <p:cNvPr id="10" name="Straight Arrow Connector 9"/>
          <p:cNvCxnSpPr/>
          <p:nvPr/>
        </p:nvCxnSpPr>
        <p:spPr>
          <a:xfrm flipV="1">
            <a:off x="4754144" y="5418280"/>
            <a:ext cx="0" cy="108659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217663" y="6065244"/>
            <a:ext cx="2761317" cy="369332"/>
          </a:xfrm>
          <a:prstGeom prst="rect">
            <a:avLst/>
          </a:prstGeom>
          <a:noFill/>
        </p:spPr>
        <p:txBody>
          <a:bodyPr wrap="square" rtlCol="0">
            <a:spAutoFit/>
          </a:bodyPr>
          <a:lstStyle/>
          <a:p>
            <a:r>
              <a:rPr lang="en-US" dirty="0"/>
              <a:t>1 standard deviation</a:t>
            </a:r>
          </a:p>
        </p:txBody>
      </p:sp>
      <p:sp>
        <p:nvSpPr>
          <p:cNvPr id="8" name="Freeform 7"/>
          <p:cNvSpPr/>
          <p:nvPr/>
        </p:nvSpPr>
        <p:spPr>
          <a:xfrm>
            <a:off x="4558418" y="1121918"/>
            <a:ext cx="193153" cy="4283082"/>
          </a:xfrm>
          <a:custGeom>
            <a:avLst/>
            <a:gdLst>
              <a:gd name="connsiteX0" fmla="*/ 0 w 207640"/>
              <a:gd name="connsiteY0" fmla="*/ 0 h 4302397"/>
              <a:gd name="connsiteX1" fmla="*/ 77261 w 207640"/>
              <a:gd name="connsiteY1" fmla="*/ 72431 h 4302397"/>
              <a:gd name="connsiteX2" fmla="*/ 115892 w 207640"/>
              <a:gd name="connsiteY2" fmla="*/ 178663 h 4302397"/>
              <a:gd name="connsiteX3" fmla="*/ 154523 w 207640"/>
              <a:gd name="connsiteY3" fmla="*/ 304210 h 4302397"/>
              <a:gd name="connsiteX4" fmla="*/ 178667 w 207640"/>
              <a:gd name="connsiteY4" fmla="*/ 434586 h 4302397"/>
              <a:gd name="connsiteX5" fmla="*/ 193153 w 207640"/>
              <a:gd name="connsiteY5" fmla="*/ 531160 h 4302397"/>
              <a:gd name="connsiteX6" fmla="*/ 207640 w 207640"/>
              <a:gd name="connsiteY6" fmla="*/ 4302397 h 4302397"/>
              <a:gd name="connsiteX7" fmla="*/ 0 w 207640"/>
              <a:gd name="connsiteY7" fmla="*/ 4283082 h 4302397"/>
              <a:gd name="connsiteX8" fmla="*/ 0 w 207640"/>
              <a:gd name="connsiteY8" fmla="*/ 0 h 4302397"/>
              <a:gd name="connsiteX0" fmla="*/ 0 w 207640"/>
              <a:gd name="connsiteY0" fmla="*/ 0 h 4283082"/>
              <a:gd name="connsiteX1" fmla="*/ 77261 w 207640"/>
              <a:gd name="connsiteY1" fmla="*/ 72431 h 4283082"/>
              <a:gd name="connsiteX2" fmla="*/ 115892 w 207640"/>
              <a:gd name="connsiteY2" fmla="*/ 178663 h 4283082"/>
              <a:gd name="connsiteX3" fmla="*/ 154523 w 207640"/>
              <a:gd name="connsiteY3" fmla="*/ 304210 h 4283082"/>
              <a:gd name="connsiteX4" fmla="*/ 178667 w 207640"/>
              <a:gd name="connsiteY4" fmla="*/ 434586 h 4283082"/>
              <a:gd name="connsiteX5" fmla="*/ 193153 w 207640"/>
              <a:gd name="connsiteY5" fmla="*/ 531160 h 4283082"/>
              <a:gd name="connsiteX6" fmla="*/ 207640 w 207640"/>
              <a:gd name="connsiteY6" fmla="*/ 4278253 h 4283082"/>
              <a:gd name="connsiteX7" fmla="*/ 0 w 207640"/>
              <a:gd name="connsiteY7" fmla="*/ 4283082 h 4283082"/>
              <a:gd name="connsiteX8" fmla="*/ 0 w 207640"/>
              <a:gd name="connsiteY8" fmla="*/ 0 h 4283082"/>
              <a:gd name="connsiteX0" fmla="*/ 0 w 193154"/>
              <a:gd name="connsiteY0" fmla="*/ 0 h 4292740"/>
              <a:gd name="connsiteX1" fmla="*/ 77261 w 193154"/>
              <a:gd name="connsiteY1" fmla="*/ 72431 h 4292740"/>
              <a:gd name="connsiteX2" fmla="*/ 115892 w 193154"/>
              <a:gd name="connsiteY2" fmla="*/ 178663 h 4292740"/>
              <a:gd name="connsiteX3" fmla="*/ 154523 w 193154"/>
              <a:gd name="connsiteY3" fmla="*/ 304210 h 4292740"/>
              <a:gd name="connsiteX4" fmla="*/ 178667 w 193154"/>
              <a:gd name="connsiteY4" fmla="*/ 434586 h 4292740"/>
              <a:gd name="connsiteX5" fmla="*/ 193153 w 193154"/>
              <a:gd name="connsiteY5" fmla="*/ 531160 h 4292740"/>
              <a:gd name="connsiteX6" fmla="*/ 193154 w 193154"/>
              <a:gd name="connsiteY6" fmla="*/ 4292740 h 4292740"/>
              <a:gd name="connsiteX7" fmla="*/ 0 w 193154"/>
              <a:gd name="connsiteY7" fmla="*/ 4283082 h 4292740"/>
              <a:gd name="connsiteX8" fmla="*/ 0 w 193154"/>
              <a:gd name="connsiteY8" fmla="*/ 0 h 4292740"/>
              <a:gd name="connsiteX0" fmla="*/ 0 w 193154"/>
              <a:gd name="connsiteY0" fmla="*/ 0 h 4283082"/>
              <a:gd name="connsiteX1" fmla="*/ 77261 w 193154"/>
              <a:gd name="connsiteY1" fmla="*/ 72431 h 4283082"/>
              <a:gd name="connsiteX2" fmla="*/ 115892 w 193154"/>
              <a:gd name="connsiteY2" fmla="*/ 178663 h 4283082"/>
              <a:gd name="connsiteX3" fmla="*/ 154523 w 193154"/>
              <a:gd name="connsiteY3" fmla="*/ 304210 h 4283082"/>
              <a:gd name="connsiteX4" fmla="*/ 178667 w 193154"/>
              <a:gd name="connsiteY4" fmla="*/ 434586 h 4283082"/>
              <a:gd name="connsiteX5" fmla="*/ 193153 w 193154"/>
              <a:gd name="connsiteY5" fmla="*/ 531160 h 4283082"/>
              <a:gd name="connsiteX6" fmla="*/ 193154 w 193154"/>
              <a:gd name="connsiteY6" fmla="*/ 4278254 h 4283082"/>
              <a:gd name="connsiteX7" fmla="*/ 0 w 193154"/>
              <a:gd name="connsiteY7" fmla="*/ 4283082 h 4283082"/>
              <a:gd name="connsiteX8" fmla="*/ 0 w 193154"/>
              <a:gd name="connsiteY8" fmla="*/ 0 h 4283082"/>
              <a:gd name="connsiteX0" fmla="*/ 0 w 193153"/>
              <a:gd name="connsiteY0" fmla="*/ 0 h 4297569"/>
              <a:gd name="connsiteX1" fmla="*/ 77261 w 193153"/>
              <a:gd name="connsiteY1" fmla="*/ 72431 h 4297569"/>
              <a:gd name="connsiteX2" fmla="*/ 115892 w 193153"/>
              <a:gd name="connsiteY2" fmla="*/ 178663 h 4297569"/>
              <a:gd name="connsiteX3" fmla="*/ 154523 w 193153"/>
              <a:gd name="connsiteY3" fmla="*/ 304210 h 4297569"/>
              <a:gd name="connsiteX4" fmla="*/ 178667 w 193153"/>
              <a:gd name="connsiteY4" fmla="*/ 434586 h 4297569"/>
              <a:gd name="connsiteX5" fmla="*/ 193153 w 193153"/>
              <a:gd name="connsiteY5" fmla="*/ 531160 h 4297569"/>
              <a:gd name="connsiteX6" fmla="*/ 188325 w 193153"/>
              <a:gd name="connsiteY6" fmla="*/ 4297569 h 4297569"/>
              <a:gd name="connsiteX7" fmla="*/ 0 w 193153"/>
              <a:gd name="connsiteY7" fmla="*/ 4283082 h 4297569"/>
              <a:gd name="connsiteX8" fmla="*/ 0 w 193153"/>
              <a:gd name="connsiteY8" fmla="*/ 0 h 4297569"/>
              <a:gd name="connsiteX0" fmla="*/ 0 w 193153"/>
              <a:gd name="connsiteY0" fmla="*/ 0 h 4283082"/>
              <a:gd name="connsiteX1" fmla="*/ 77261 w 193153"/>
              <a:gd name="connsiteY1" fmla="*/ 72431 h 4283082"/>
              <a:gd name="connsiteX2" fmla="*/ 115892 w 193153"/>
              <a:gd name="connsiteY2" fmla="*/ 178663 h 4283082"/>
              <a:gd name="connsiteX3" fmla="*/ 154523 w 193153"/>
              <a:gd name="connsiteY3" fmla="*/ 304210 h 4283082"/>
              <a:gd name="connsiteX4" fmla="*/ 178667 w 193153"/>
              <a:gd name="connsiteY4" fmla="*/ 434586 h 4283082"/>
              <a:gd name="connsiteX5" fmla="*/ 193153 w 193153"/>
              <a:gd name="connsiteY5" fmla="*/ 531160 h 4283082"/>
              <a:gd name="connsiteX6" fmla="*/ 185150 w 193153"/>
              <a:gd name="connsiteY6" fmla="*/ 4281694 h 4283082"/>
              <a:gd name="connsiteX7" fmla="*/ 0 w 193153"/>
              <a:gd name="connsiteY7" fmla="*/ 4283082 h 4283082"/>
              <a:gd name="connsiteX8" fmla="*/ 0 w 193153"/>
              <a:gd name="connsiteY8" fmla="*/ 0 h 4283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153" h="4283082">
                <a:moveTo>
                  <a:pt x="0" y="0"/>
                </a:moveTo>
                <a:lnTo>
                  <a:pt x="77261" y="72431"/>
                </a:lnTo>
                <a:lnTo>
                  <a:pt x="115892" y="178663"/>
                </a:lnTo>
                <a:lnTo>
                  <a:pt x="154523" y="304210"/>
                </a:lnTo>
                <a:lnTo>
                  <a:pt x="178667" y="434586"/>
                </a:lnTo>
                <a:lnTo>
                  <a:pt x="193153" y="531160"/>
                </a:lnTo>
                <a:cubicBezTo>
                  <a:pt x="193153" y="1785020"/>
                  <a:pt x="185150" y="3027834"/>
                  <a:pt x="185150" y="4281694"/>
                </a:cubicBezTo>
                <a:lnTo>
                  <a:pt x="0" y="4283082"/>
                </a:lnTo>
                <a:cubicBezTo>
                  <a:pt x="1610" y="2861826"/>
                  <a:pt x="3219" y="1440571"/>
                  <a:pt x="0" y="0"/>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5095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630844" y="855765"/>
            <a:ext cx="0" cy="43216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699951" y="1493242"/>
            <a:ext cx="5886249" cy="3222091"/>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12"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Sampling Distribution of the Mean</a:t>
            </a:r>
          </a:p>
        </p:txBody>
      </p:sp>
      <p:grpSp>
        <p:nvGrpSpPr>
          <p:cNvPr id="14" name="Group 13"/>
          <p:cNvGrpSpPr/>
          <p:nvPr/>
        </p:nvGrpSpPr>
        <p:grpSpPr>
          <a:xfrm>
            <a:off x="1516565" y="1052068"/>
            <a:ext cx="2979235" cy="641621"/>
            <a:chOff x="1516565" y="1052068"/>
            <a:chExt cx="2979235" cy="641621"/>
          </a:xfrm>
        </p:grpSpPr>
        <p:sp>
          <p:nvSpPr>
            <p:cNvPr id="15" name="Text Box 9"/>
            <p:cNvSpPr txBox="1">
              <a:spLocks noChangeArrowheads="1"/>
            </p:cNvSpPr>
            <p:nvPr/>
          </p:nvSpPr>
          <p:spPr bwMode="auto">
            <a:xfrm>
              <a:off x="1516565" y="1052068"/>
              <a:ext cx="179889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p>
          </p:txBody>
        </p:sp>
        <p:sp>
          <p:nvSpPr>
            <p:cNvPr id="17"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8" name="TextBox 17"/>
          <p:cNvSpPr txBox="1"/>
          <p:nvPr/>
        </p:nvSpPr>
        <p:spPr>
          <a:xfrm>
            <a:off x="609600" y="5247734"/>
            <a:ext cx="8112875" cy="646331"/>
          </a:xfrm>
          <a:prstGeom prst="rect">
            <a:avLst/>
          </a:prstGeom>
          <a:noFill/>
        </p:spPr>
        <p:txBody>
          <a:bodyPr wrap="square" rtlCol="0">
            <a:spAutoFit/>
          </a:bodyPr>
          <a:lstStyle/>
          <a:p>
            <a:r>
              <a:rPr lang="en-US" dirty="0"/>
              <a:t>The sampling distribution represents the distribution of the means of randomly selected groups of a given size.</a:t>
            </a:r>
          </a:p>
        </p:txBody>
      </p:sp>
      <p:sp>
        <p:nvSpPr>
          <p:cNvPr id="2" name="Slide Number Placeholder 1"/>
          <p:cNvSpPr>
            <a:spLocks noGrp="1"/>
          </p:cNvSpPr>
          <p:nvPr>
            <p:ph type="sldNum" sz="quarter" idx="12"/>
          </p:nvPr>
        </p:nvSpPr>
        <p:spPr/>
        <p:txBody>
          <a:bodyPr/>
          <a:lstStyle/>
          <a:p>
            <a:fld id="{5956812E-8CF6-4042-9C95-AEEB181240A3}" type="slidenum">
              <a:rPr lang="en-US" smtClean="0"/>
              <a:t>6</a:t>
            </a:fld>
            <a:endParaRPr lang="en-US"/>
          </a:p>
        </p:txBody>
      </p:sp>
    </p:spTree>
    <p:extLst>
      <p:ext uri="{BB962C8B-B14F-4D97-AF65-F5344CB8AC3E}">
        <p14:creationId xmlns:p14="http://schemas.microsoft.com/office/powerpoint/2010/main" val="8079942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pPr eaLnBrk="1" hangingPunct="1"/>
            <a:r>
              <a:rPr lang="en-US">
                <a:latin typeface="Times" charset="0"/>
                <a:ea typeface="ＭＳ Ｐゴシック" charset="0"/>
                <a:cs typeface="ＭＳ Ｐゴシック" charset="0"/>
              </a:rPr>
              <a:t>Effect Size</a:t>
            </a:r>
            <a:br>
              <a:rPr lang="en-US">
                <a:latin typeface="Times" charset="0"/>
                <a:ea typeface="ＭＳ Ｐゴシック" charset="0"/>
                <a:cs typeface="ＭＳ Ｐゴシック" charset="0"/>
              </a:rPr>
            </a:br>
            <a:r>
              <a:rPr lang="en-US" sz="3200">
                <a:latin typeface="Times" charset="0"/>
                <a:ea typeface="ＭＳ Ｐゴシック" charset="0"/>
                <a:cs typeface="ＭＳ Ｐゴシック" charset="0"/>
              </a:rPr>
              <a:t>(Practical Significance)</a:t>
            </a:r>
            <a:endParaRPr lang="en-US">
              <a:latin typeface="Times" charset="0"/>
              <a:ea typeface="ＭＳ Ｐゴシック" charset="0"/>
              <a:cs typeface="ＭＳ Ｐゴシック" charset="0"/>
            </a:endParaRPr>
          </a:p>
        </p:txBody>
      </p:sp>
      <p:sp>
        <p:nvSpPr>
          <p:cNvPr id="81923" name="Rectangle 3"/>
          <p:cNvSpPr>
            <a:spLocks noGrp="1" noChangeArrowheads="1"/>
          </p:cNvSpPr>
          <p:nvPr>
            <p:ph type="body" idx="1"/>
          </p:nvPr>
        </p:nvSpPr>
        <p:spPr>
          <a:xfrm>
            <a:off x="609600" y="1938338"/>
            <a:ext cx="7707313" cy="4919662"/>
          </a:xfrm>
        </p:spPr>
        <p:txBody>
          <a:bodyPr>
            <a:normAutofit/>
          </a:bodyPr>
          <a:lstStyle/>
          <a:p>
            <a:pPr eaLnBrk="1" hangingPunct="1">
              <a:lnSpc>
                <a:spcPct val="90000"/>
              </a:lnSpc>
              <a:spcAft>
                <a:spcPct val="40000"/>
              </a:spcAft>
            </a:pPr>
            <a:r>
              <a:rPr lang="en-US" sz="2400" dirty="0">
                <a:latin typeface="Times" charset="0"/>
                <a:ea typeface="ＭＳ Ｐゴシック" charset="0"/>
                <a:cs typeface="ＭＳ Ｐゴシック" charset="0"/>
              </a:rPr>
              <a:t>With large samples it is possible that significant differences will appear from very small mean differences.</a:t>
            </a:r>
          </a:p>
          <a:p>
            <a:pPr eaLnBrk="1" hangingPunct="1">
              <a:lnSpc>
                <a:spcPct val="90000"/>
              </a:lnSpc>
              <a:spcAft>
                <a:spcPct val="40000"/>
              </a:spcAft>
            </a:pPr>
            <a:r>
              <a:rPr lang="en-US" sz="2400" dirty="0">
                <a:latin typeface="Times" charset="0"/>
                <a:ea typeface="ＭＳ Ｐゴシック" charset="0"/>
                <a:cs typeface="ＭＳ Ｐゴシック" charset="0"/>
              </a:rPr>
              <a:t>When statistical significance appears, practical significance can be reported by showing the mean differences in units of standard deviation—not standard error (remember z scores).</a:t>
            </a:r>
          </a:p>
          <a:p>
            <a:pPr eaLnBrk="1" hangingPunct="1">
              <a:lnSpc>
                <a:spcPct val="90000"/>
              </a:lnSpc>
              <a:spcAft>
                <a:spcPct val="40000"/>
              </a:spcAft>
            </a:pPr>
            <a:r>
              <a:rPr lang="en-US" sz="2400" dirty="0">
                <a:latin typeface="Times" charset="0"/>
                <a:ea typeface="ＭＳ Ｐゴシック" charset="0"/>
                <a:cs typeface="ＭＳ Ｐゴシック" charset="0"/>
              </a:rPr>
              <a:t>The simplest calculation of effect size is to determine the distance between the two mean scores and divide by the average standard deviation. (Cohen’s </a:t>
            </a:r>
            <a:r>
              <a:rPr lang="en-US" sz="2400" i="1" dirty="0">
                <a:latin typeface="Times" charset="0"/>
                <a:ea typeface="ＭＳ Ｐゴシック" charset="0"/>
                <a:cs typeface="ＭＳ Ｐゴシック" charset="0"/>
              </a:rPr>
              <a:t>d)</a:t>
            </a:r>
            <a:r>
              <a:rPr lang="en-US" sz="2400" dirty="0">
                <a:latin typeface="Times" charset="0"/>
                <a:ea typeface="ＭＳ Ｐゴシック" charset="0"/>
                <a:cs typeface="ＭＳ Ｐゴシック" charset="0"/>
              </a:rPr>
              <a:t> </a:t>
            </a:r>
          </a:p>
        </p:txBody>
      </p:sp>
      <p:sp>
        <p:nvSpPr>
          <p:cNvPr id="2" name="Slide Number Placeholder 1"/>
          <p:cNvSpPr>
            <a:spLocks noGrp="1"/>
          </p:cNvSpPr>
          <p:nvPr>
            <p:ph type="sldNum" sz="quarter" idx="12"/>
          </p:nvPr>
        </p:nvSpPr>
        <p:spPr/>
        <p:txBody>
          <a:bodyPr/>
          <a:lstStyle/>
          <a:p>
            <a:fld id="{61694E1E-219A-A444-A241-FDE36A2374EE}" type="slidenum">
              <a:rPr lang="en-US" smtClean="0"/>
              <a:t>60</a:t>
            </a:fld>
            <a:endParaRPr lang="en-US"/>
          </a:p>
        </p:txBody>
      </p:sp>
    </p:spTree>
    <p:extLst>
      <p:ext uri="{BB962C8B-B14F-4D97-AF65-F5344CB8AC3E}">
        <p14:creationId xmlns:p14="http://schemas.microsoft.com/office/powerpoint/2010/main" val="20767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Grp="1" noChangeArrowheads="1"/>
          </p:cNvSpPr>
          <p:nvPr>
            <p:ph type="title"/>
          </p:nvPr>
        </p:nvSpPr>
        <p:spPr>
          <a:xfrm>
            <a:off x="685800" y="0"/>
            <a:ext cx="7772400" cy="1962150"/>
          </a:xfrm>
        </p:spPr>
        <p:txBody>
          <a:bodyPr rIns="132080"/>
          <a:lstStyle/>
          <a:p>
            <a:r>
              <a:rPr lang="en-US" sz="3200">
                <a:latin typeface="Times" charset="0"/>
                <a:ea typeface="ＭＳ Ｐゴシック" charset="0"/>
                <a:cs typeface="ＭＳ Ｐゴシック" charset="0"/>
              </a:rPr>
              <a:t>Effect Size—Practical Significance</a:t>
            </a:r>
          </a:p>
        </p:txBody>
      </p:sp>
      <p:sp>
        <p:nvSpPr>
          <p:cNvPr id="83972" name="Line 3"/>
          <p:cNvSpPr>
            <a:spLocks noChangeShapeType="1"/>
          </p:cNvSpPr>
          <p:nvPr/>
        </p:nvSpPr>
        <p:spPr bwMode="auto">
          <a:xfrm>
            <a:off x="457200" y="4800600"/>
            <a:ext cx="7924800" cy="15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sp>
        <p:nvSpPr>
          <p:cNvPr id="83973" name="Line 4"/>
          <p:cNvSpPr>
            <a:spLocks noChangeShapeType="1"/>
          </p:cNvSpPr>
          <p:nvPr/>
        </p:nvSpPr>
        <p:spPr bwMode="auto">
          <a:xfrm>
            <a:off x="4572000" y="1905000"/>
            <a:ext cx="1588" cy="2895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dirty="0">
              <a:latin typeface="Times"/>
            </a:endParaRPr>
          </a:p>
        </p:txBody>
      </p:sp>
      <p:sp>
        <p:nvSpPr>
          <p:cNvPr id="83974" name="Rectangle 5"/>
          <p:cNvSpPr>
            <a:spLocks/>
          </p:cNvSpPr>
          <p:nvPr/>
        </p:nvSpPr>
        <p:spPr bwMode="auto">
          <a:xfrm>
            <a:off x="1451388" y="5010150"/>
            <a:ext cx="638092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0" tIns="0" rIns="40639" bIns="0">
            <a:spAutoFit/>
          </a:bodyPr>
          <a:lstStyle/>
          <a:p>
            <a:pPr marL="39688" algn="ctr"/>
            <a:r>
              <a:rPr lang="en-US" dirty="0">
                <a:latin typeface="Times"/>
                <a:cs typeface="Times" charset="0"/>
                <a:sym typeface="Times" charset="0"/>
              </a:rPr>
              <a:t>How many standard deviations is the new mean from the first mean?</a:t>
            </a:r>
            <a:br>
              <a:rPr lang="en-US" dirty="0">
                <a:latin typeface="Times"/>
                <a:cs typeface="Times" charset="0"/>
                <a:sym typeface="Times" charset="0"/>
              </a:rPr>
            </a:br>
            <a:r>
              <a:rPr lang="en-US" dirty="0">
                <a:latin typeface="Times"/>
                <a:cs typeface="Times" charset="0"/>
                <a:sym typeface="Times" charset="0"/>
              </a:rPr>
              <a:t> </a:t>
            </a:r>
            <a:r>
              <a:rPr lang="en-US" sz="2000" dirty="0">
                <a:latin typeface="Times"/>
                <a:cs typeface="Arial" charset="0"/>
              </a:rPr>
              <a:t>Effect size of .2 is weak; .5 is moderate; .8 is strong</a:t>
            </a:r>
          </a:p>
        </p:txBody>
      </p:sp>
      <p:sp>
        <p:nvSpPr>
          <p:cNvPr id="8" name="Line 9"/>
          <p:cNvSpPr>
            <a:spLocks noChangeShapeType="1"/>
          </p:cNvSpPr>
          <p:nvPr/>
        </p:nvSpPr>
        <p:spPr bwMode="auto">
          <a:xfrm flipV="1">
            <a:off x="5630174" y="2162176"/>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10" name="Freeform 9"/>
          <p:cNvSpPr/>
          <p:nvPr/>
        </p:nvSpPr>
        <p:spPr>
          <a:xfrm>
            <a:off x="1363137" y="1960189"/>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latin typeface="Times"/>
            </a:endParaRPr>
          </a:p>
        </p:txBody>
      </p:sp>
      <p:sp>
        <p:nvSpPr>
          <p:cNvPr id="2" name="Slide Number Placeholder 1"/>
          <p:cNvSpPr>
            <a:spLocks noGrp="1"/>
          </p:cNvSpPr>
          <p:nvPr>
            <p:ph type="sldNum" sz="quarter" idx="12"/>
          </p:nvPr>
        </p:nvSpPr>
        <p:spPr/>
        <p:txBody>
          <a:bodyPr/>
          <a:lstStyle/>
          <a:p>
            <a:fld id="{61694E1E-219A-A444-A241-FDE36A2374EE}" type="slidenum">
              <a:rPr lang="en-US" smtClean="0"/>
              <a:t>61</a:t>
            </a:fld>
            <a:endParaRPr lang="en-US"/>
          </a:p>
        </p:txBody>
      </p:sp>
    </p:spTree>
    <p:extLst>
      <p:ext uri="{BB962C8B-B14F-4D97-AF65-F5344CB8AC3E}">
        <p14:creationId xmlns:p14="http://schemas.microsoft.com/office/powerpoint/2010/main" val="1800270672"/>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52400" y="-152400"/>
            <a:ext cx="8839200" cy="1905000"/>
          </a:xfrm>
        </p:spPr>
        <p:txBody>
          <a:bodyPr/>
          <a:lstStyle/>
          <a:p>
            <a:pPr eaLnBrk="1" hangingPunct="1"/>
            <a:r>
              <a:rPr lang="en-US">
                <a:latin typeface="Times" charset="0"/>
                <a:ea typeface="ＭＳ Ｐゴシック" charset="0"/>
                <a:cs typeface="ＭＳ Ｐゴシック" charset="0"/>
              </a:rPr>
              <a:t>Practical Significance</a:t>
            </a:r>
            <a:br>
              <a:rPr lang="en-US">
                <a:latin typeface="Times" charset="0"/>
                <a:ea typeface="ＭＳ Ｐゴシック" charset="0"/>
                <a:cs typeface="ＭＳ Ｐゴシック" charset="0"/>
              </a:rPr>
            </a:br>
            <a:r>
              <a:rPr lang="en-US" sz="2800">
                <a:latin typeface="Times" charset="0"/>
                <a:ea typeface="ＭＳ Ｐゴシック" charset="0"/>
                <a:cs typeface="ＭＳ Ｐゴシック" charset="0"/>
              </a:rPr>
              <a:t>The difference of the means in units of standard deviation</a:t>
            </a:r>
            <a:endParaRPr lang="en-US">
              <a:latin typeface="Times" charset="0"/>
              <a:ea typeface="ＭＳ Ｐゴシック" charset="0"/>
              <a:cs typeface="ＭＳ Ｐゴシック" charset="0"/>
            </a:endParaRPr>
          </a:p>
        </p:txBody>
      </p:sp>
      <p:sp>
        <p:nvSpPr>
          <p:cNvPr id="84995" name="Rectangle 3"/>
          <p:cNvSpPr>
            <a:spLocks noChangeArrowheads="1"/>
          </p:cNvSpPr>
          <p:nvPr/>
        </p:nvSpPr>
        <p:spPr bwMode="auto">
          <a:xfrm>
            <a:off x="712788" y="1706563"/>
            <a:ext cx="13316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T</a:t>
            </a:r>
            <a:endParaRPr lang="en-US" dirty="0">
              <a:latin typeface="Times"/>
            </a:endParaRPr>
          </a:p>
        </p:txBody>
      </p:sp>
      <p:sp>
        <p:nvSpPr>
          <p:cNvPr id="84996" name="Rectangle 4"/>
          <p:cNvSpPr>
            <a:spLocks noChangeArrowheads="1"/>
          </p:cNvSpPr>
          <p:nvPr/>
        </p:nvSpPr>
        <p:spPr bwMode="auto">
          <a:xfrm>
            <a:off x="846138" y="1706563"/>
            <a:ext cx="2057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err="1">
                <a:solidFill>
                  <a:srgbClr val="000000"/>
                </a:solidFill>
                <a:latin typeface="Times"/>
              </a:rPr>
              <a:t>ab</a:t>
            </a:r>
            <a:endParaRPr lang="en-US" dirty="0">
              <a:latin typeface="Times"/>
            </a:endParaRPr>
          </a:p>
        </p:txBody>
      </p:sp>
      <p:sp>
        <p:nvSpPr>
          <p:cNvPr id="84997" name="Rectangle 5"/>
          <p:cNvSpPr>
            <a:spLocks noChangeArrowheads="1"/>
          </p:cNvSpPr>
          <p:nvPr/>
        </p:nvSpPr>
        <p:spPr bwMode="auto">
          <a:xfrm>
            <a:off x="1047750" y="1706563"/>
            <a:ext cx="6057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l</a:t>
            </a:r>
            <a:endParaRPr lang="en-US" dirty="0">
              <a:latin typeface="Times"/>
            </a:endParaRPr>
          </a:p>
        </p:txBody>
      </p:sp>
      <p:sp>
        <p:nvSpPr>
          <p:cNvPr id="84998" name="Rectangle 6"/>
          <p:cNvSpPr>
            <a:spLocks noChangeArrowheads="1"/>
          </p:cNvSpPr>
          <p:nvPr/>
        </p:nvSpPr>
        <p:spPr bwMode="auto">
          <a:xfrm>
            <a:off x="1108075" y="1706563"/>
            <a:ext cx="26026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e 1</a:t>
            </a:r>
            <a:endParaRPr lang="en-US" dirty="0">
              <a:latin typeface="Times"/>
            </a:endParaRPr>
          </a:p>
        </p:txBody>
      </p:sp>
      <p:sp>
        <p:nvSpPr>
          <p:cNvPr id="84999" name="Rectangle 7"/>
          <p:cNvSpPr>
            <a:spLocks noChangeArrowheads="1"/>
          </p:cNvSpPr>
          <p:nvPr/>
        </p:nvSpPr>
        <p:spPr bwMode="auto">
          <a:xfrm>
            <a:off x="712788" y="1955800"/>
            <a:ext cx="20611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M</a:t>
            </a:r>
            <a:endParaRPr lang="en-US" dirty="0">
              <a:latin typeface="Times"/>
            </a:endParaRPr>
          </a:p>
        </p:txBody>
      </p:sp>
      <p:sp>
        <p:nvSpPr>
          <p:cNvPr id="85000" name="Rectangle 8"/>
          <p:cNvSpPr>
            <a:spLocks noChangeArrowheads="1"/>
          </p:cNvSpPr>
          <p:nvPr/>
        </p:nvSpPr>
        <p:spPr bwMode="auto">
          <a:xfrm>
            <a:off x="893763" y="1955800"/>
            <a:ext cx="50106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ean</a:t>
            </a:r>
            <a:r>
              <a:rPr lang="en-US" sz="1700" i="1" dirty="0">
                <a:solidFill>
                  <a:srgbClr val="000000"/>
                </a:solidFill>
                <a:latin typeface="Times"/>
              </a:rPr>
              <a:t> S</a:t>
            </a:r>
            <a:endParaRPr lang="en-US" dirty="0">
              <a:latin typeface="Times"/>
            </a:endParaRPr>
          </a:p>
        </p:txBody>
      </p:sp>
      <p:sp>
        <p:nvSpPr>
          <p:cNvPr id="85001" name="Rectangle 9"/>
          <p:cNvSpPr>
            <a:spLocks noChangeArrowheads="1"/>
          </p:cNvSpPr>
          <p:nvPr/>
        </p:nvSpPr>
        <p:spPr bwMode="auto">
          <a:xfrm>
            <a:off x="1360488" y="1955800"/>
            <a:ext cx="1105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a:t>
            </a:r>
            <a:endParaRPr lang="en-US" dirty="0">
              <a:latin typeface="Times"/>
            </a:endParaRPr>
          </a:p>
        </p:txBody>
      </p:sp>
      <p:sp>
        <p:nvSpPr>
          <p:cNvPr id="85002" name="Rectangle 10"/>
          <p:cNvSpPr>
            <a:spLocks noChangeArrowheads="1"/>
          </p:cNvSpPr>
          <p:nvPr/>
        </p:nvSpPr>
        <p:spPr bwMode="auto">
          <a:xfrm>
            <a:off x="1458913" y="1955800"/>
            <a:ext cx="29637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ore</a:t>
            </a:r>
            <a:endParaRPr lang="en-US" dirty="0">
              <a:latin typeface="Times"/>
            </a:endParaRPr>
          </a:p>
        </p:txBody>
      </p:sp>
      <p:sp>
        <p:nvSpPr>
          <p:cNvPr id="85003" name="Rectangle 11"/>
          <p:cNvSpPr>
            <a:spLocks noChangeArrowheads="1"/>
          </p:cNvSpPr>
          <p:nvPr/>
        </p:nvSpPr>
        <p:spPr bwMode="auto">
          <a:xfrm>
            <a:off x="1743075" y="1955800"/>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5004" name="Rectangle 12"/>
          <p:cNvSpPr>
            <a:spLocks noChangeArrowheads="1"/>
          </p:cNvSpPr>
          <p:nvPr/>
        </p:nvSpPr>
        <p:spPr bwMode="auto">
          <a:xfrm>
            <a:off x="1828800" y="1955800"/>
            <a:ext cx="125505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on Johnson P</a:t>
            </a:r>
            <a:endParaRPr lang="en-US" dirty="0">
              <a:latin typeface="Times"/>
            </a:endParaRPr>
          </a:p>
        </p:txBody>
      </p:sp>
      <p:sp>
        <p:nvSpPr>
          <p:cNvPr id="85005" name="Rectangle 13"/>
          <p:cNvSpPr>
            <a:spLocks noChangeArrowheads="1"/>
          </p:cNvSpPr>
          <p:nvPr/>
        </p:nvSpPr>
        <p:spPr bwMode="auto">
          <a:xfrm>
            <a:off x="3048000" y="1955800"/>
            <a:ext cx="10351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r</a:t>
            </a:r>
            <a:endParaRPr lang="en-US" dirty="0">
              <a:latin typeface="Times"/>
            </a:endParaRPr>
          </a:p>
        </p:txBody>
      </p:sp>
      <p:sp>
        <p:nvSpPr>
          <p:cNvPr id="85006" name="Rectangle 14"/>
          <p:cNvSpPr>
            <a:spLocks noChangeArrowheads="1"/>
          </p:cNvSpPr>
          <p:nvPr/>
        </p:nvSpPr>
        <p:spPr bwMode="auto">
          <a:xfrm>
            <a:off x="3133725" y="1955800"/>
            <a:ext cx="23175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ob</a:t>
            </a:r>
            <a:endParaRPr lang="en-US" dirty="0">
              <a:latin typeface="Times"/>
            </a:endParaRPr>
          </a:p>
        </p:txBody>
      </p:sp>
      <p:sp>
        <p:nvSpPr>
          <p:cNvPr id="85007" name="Rectangle 15"/>
          <p:cNvSpPr>
            <a:spLocks noChangeArrowheads="1"/>
          </p:cNvSpPr>
          <p:nvPr/>
        </p:nvSpPr>
        <p:spPr bwMode="auto">
          <a:xfrm>
            <a:off x="334803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a:t>
            </a:r>
            <a:endParaRPr lang="en-US" dirty="0">
              <a:latin typeface="Times"/>
            </a:endParaRPr>
          </a:p>
        </p:txBody>
      </p:sp>
      <p:sp>
        <p:nvSpPr>
          <p:cNvPr id="85008" name="Rectangle 16"/>
          <p:cNvSpPr>
            <a:spLocks noChangeArrowheads="1"/>
          </p:cNvSpPr>
          <p:nvPr/>
        </p:nvSpPr>
        <p:spPr bwMode="auto">
          <a:xfrm>
            <a:off x="3408363" y="1955800"/>
            <a:ext cx="54046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em</a:t>
            </a:r>
            <a:r>
              <a:rPr lang="en-US" sz="1700" i="1" dirty="0">
                <a:solidFill>
                  <a:srgbClr val="000000"/>
                </a:solidFill>
                <a:latin typeface="Times"/>
              </a:rPr>
              <a:t> So</a:t>
            </a:r>
            <a:endParaRPr lang="en-US" dirty="0">
              <a:latin typeface="Times"/>
            </a:endParaRPr>
          </a:p>
        </p:txBody>
      </p:sp>
      <p:sp>
        <p:nvSpPr>
          <p:cNvPr id="85009" name="Rectangle 17"/>
          <p:cNvSpPr>
            <a:spLocks noChangeArrowheads="1"/>
          </p:cNvSpPr>
          <p:nvPr/>
        </p:nvSpPr>
        <p:spPr bwMode="auto">
          <a:xfrm>
            <a:off x="3922713" y="1955800"/>
            <a:ext cx="18046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lv</a:t>
            </a:r>
            <a:endParaRPr lang="en-US" dirty="0">
              <a:latin typeface="Times"/>
            </a:endParaRPr>
          </a:p>
        </p:txBody>
      </p:sp>
      <p:sp>
        <p:nvSpPr>
          <p:cNvPr id="85010" name="Rectangle 18"/>
          <p:cNvSpPr>
            <a:spLocks noChangeArrowheads="1"/>
          </p:cNvSpPr>
          <p:nvPr/>
        </p:nvSpPr>
        <p:spPr bwMode="auto">
          <a:xfrm>
            <a:off x="4081463" y="1955800"/>
            <a:ext cx="29587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ing</a:t>
            </a:r>
            <a:endParaRPr lang="en-US" dirty="0">
              <a:latin typeface="Times"/>
            </a:endParaRPr>
          </a:p>
        </p:txBody>
      </p:sp>
      <p:sp>
        <p:nvSpPr>
          <p:cNvPr id="85011" name="Rectangle 19"/>
          <p:cNvSpPr>
            <a:spLocks noChangeArrowheads="1"/>
          </p:cNvSpPr>
          <p:nvPr/>
        </p:nvSpPr>
        <p:spPr bwMode="auto">
          <a:xfrm>
            <a:off x="4352925" y="1955800"/>
            <a:ext cx="15481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I</a:t>
            </a:r>
            <a:endParaRPr lang="en-US" dirty="0">
              <a:latin typeface="Times"/>
            </a:endParaRPr>
          </a:p>
        </p:txBody>
      </p:sp>
      <p:sp>
        <p:nvSpPr>
          <p:cNvPr id="85012" name="Rectangle 20"/>
          <p:cNvSpPr>
            <a:spLocks noChangeArrowheads="1"/>
          </p:cNvSpPr>
          <p:nvPr/>
        </p:nvSpPr>
        <p:spPr bwMode="auto">
          <a:xfrm>
            <a:off x="4481513" y="1955800"/>
            <a:ext cx="43694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nven</a:t>
            </a:r>
            <a:endParaRPr lang="en-US" dirty="0">
              <a:latin typeface="Times"/>
            </a:endParaRPr>
          </a:p>
        </p:txBody>
      </p:sp>
      <p:sp>
        <p:nvSpPr>
          <p:cNvPr id="85013" name="Rectangle 21"/>
          <p:cNvSpPr>
            <a:spLocks noChangeArrowheads="1"/>
          </p:cNvSpPr>
          <p:nvPr/>
        </p:nvSpPr>
        <p:spPr bwMode="auto">
          <a:xfrm>
            <a:off x="488473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5014" name="Rectangle 22"/>
          <p:cNvSpPr>
            <a:spLocks noChangeArrowheads="1"/>
          </p:cNvSpPr>
          <p:nvPr/>
        </p:nvSpPr>
        <p:spPr bwMode="auto">
          <a:xfrm>
            <a:off x="4945063"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a:t>
            </a:r>
            <a:endParaRPr lang="en-US" dirty="0">
              <a:latin typeface="Times"/>
            </a:endParaRPr>
          </a:p>
        </p:txBody>
      </p:sp>
      <p:sp>
        <p:nvSpPr>
          <p:cNvPr id="85015" name="Rectangle 23"/>
          <p:cNvSpPr>
            <a:spLocks noChangeArrowheads="1"/>
          </p:cNvSpPr>
          <p:nvPr/>
        </p:nvSpPr>
        <p:spPr bwMode="auto">
          <a:xfrm>
            <a:off x="5133975" y="1955800"/>
            <a:ext cx="11634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y</a:t>
            </a:r>
            <a:endParaRPr lang="en-US" dirty="0">
              <a:latin typeface="Times"/>
            </a:endParaRPr>
          </a:p>
        </p:txBody>
      </p:sp>
      <p:sp>
        <p:nvSpPr>
          <p:cNvPr id="85016" name="Rectangle 24"/>
          <p:cNvSpPr>
            <a:spLocks noChangeArrowheads="1"/>
          </p:cNvSpPr>
          <p:nvPr/>
        </p:nvSpPr>
        <p:spPr bwMode="auto">
          <a:xfrm>
            <a:off x="5232400"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5017" name="Rectangle 25"/>
          <p:cNvSpPr>
            <a:spLocks noChangeArrowheads="1"/>
          </p:cNvSpPr>
          <p:nvPr/>
        </p:nvSpPr>
        <p:spPr bwMode="auto">
          <a:xfrm>
            <a:off x="5283200" y="1955800"/>
            <a:ext cx="11541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f</a:t>
            </a:r>
            <a:endParaRPr lang="en-US" dirty="0">
              <a:latin typeface="Times"/>
            </a:endParaRPr>
          </a:p>
        </p:txBody>
      </p:sp>
      <p:sp>
        <p:nvSpPr>
          <p:cNvPr id="85018" name="Rectangle 26"/>
          <p:cNvSpPr>
            <a:spLocks noChangeArrowheads="1"/>
          </p:cNvSpPr>
          <p:nvPr/>
        </p:nvSpPr>
        <p:spPr bwMode="auto">
          <a:xfrm>
            <a:off x="5343525"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a:t>
            </a:r>
            <a:endParaRPr lang="en-US" dirty="0">
              <a:latin typeface="Times"/>
            </a:endParaRPr>
          </a:p>
        </p:txBody>
      </p:sp>
      <p:sp>
        <p:nvSpPr>
          <p:cNvPr id="85019" name="Rectangle 27"/>
          <p:cNvSpPr>
            <a:spLocks noChangeArrowheads="1"/>
          </p:cNvSpPr>
          <p:nvPr/>
        </p:nvSpPr>
        <p:spPr bwMode="auto">
          <a:xfrm>
            <a:off x="5532438"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5020" name="Rectangle 28"/>
          <p:cNvSpPr>
            <a:spLocks noChangeArrowheads="1"/>
          </p:cNvSpPr>
          <p:nvPr/>
        </p:nvSpPr>
        <p:spPr bwMode="auto">
          <a:xfrm>
            <a:off x="5588000" y="1955800"/>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5021" name="Rectangle 29"/>
          <p:cNvSpPr>
            <a:spLocks noChangeArrowheads="1"/>
          </p:cNvSpPr>
          <p:nvPr/>
        </p:nvSpPr>
        <p:spPr bwMode="auto">
          <a:xfrm>
            <a:off x="5695950"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5022" name="Rectangle 30"/>
          <p:cNvSpPr>
            <a:spLocks noChangeArrowheads="1"/>
          </p:cNvSpPr>
          <p:nvPr/>
        </p:nvSpPr>
        <p:spPr bwMode="auto">
          <a:xfrm>
            <a:off x="5756275" y="1955800"/>
            <a:ext cx="44976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uden</a:t>
            </a:r>
            <a:endParaRPr lang="en-US" dirty="0">
              <a:latin typeface="Times"/>
            </a:endParaRPr>
          </a:p>
        </p:txBody>
      </p:sp>
      <p:sp>
        <p:nvSpPr>
          <p:cNvPr id="85023" name="Rectangle 31"/>
          <p:cNvSpPr>
            <a:spLocks noChangeArrowheads="1"/>
          </p:cNvSpPr>
          <p:nvPr/>
        </p:nvSpPr>
        <p:spPr bwMode="auto">
          <a:xfrm>
            <a:off x="6172200"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5024" name="Rectangle 32"/>
          <p:cNvSpPr>
            <a:spLocks noChangeArrowheads="1"/>
          </p:cNvSpPr>
          <p:nvPr/>
        </p:nvSpPr>
        <p:spPr bwMode="auto">
          <a:xfrm>
            <a:off x="6232525" y="1955800"/>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5025" name="Rectangle 33"/>
          <p:cNvSpPr>
            <a:spLocks noChangeArrowheads="1"/>
          </p:cNvSpPr>
          <p:nvPr/>
        </p:nvSpPr>
        <p:spPr bwMode="auto">
          <a:xfrm>
            <a:off x="6313488"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5026" name="Rectangle 34"/>
          <p:cNvSpPr>
            <a:spLocks noChangeArrowheads="1"/>
          </p:cNvSpPr>
          <p:nvPr/>
        </p:nvSpPr>
        <p:spPr bwMode="auto">
          <a:xfrm>
            <a:off x="6369050"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W</a:t>
            </a:r>
            <a:endParaRPr lang="en-US" dirty="0">
              <a:latin typeface="Times"/>
            </a:endParaRPr>
          </a:p>
        </p:txBody>
      </p:sp>
      <p:sp>
        <p:nvSpPr>
          <p:cNvPr id="85027" name="Rectangle 35"/>
          <p:cNvSpPr>
            <a:spLocks noChangeArrowheads="1"/>
          </p:cNvSpPr>
          <p:nvPr/>
        </p:nvSpPr>
        <p:spPr bwMode="auto">
          <a:xfrm>
            <a:off x="6545263" y="1955800"/>
            <a:ext cx="1419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it</a:t>
            </a:r>
            <a:endParaRPr lang="en-US" dirty="0">
              <a:latin typeface="Times"/>
            </a:endParaRPr>
          </a:p>
        </p:txBody>
      </p:sp>
      <p:sp>
        <p:nvSpPr>
          <p:cNvPr id="85028" name="Rectangle 36"/>
          <p:cNvSpPr>
            <a:spLocks noChangeArrowheads="1"/>
          </p:cNvSpPr>
          <p:nvPr/>
        </p:nvSpPr>
        <p:spPr bwMode="auto">
          <a:xfrm>
            <a:off x="6665913" y="1955800"/>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h</a:t>
            </a:r>
            <a:endParaRPr lang="en-US" dirty="0">
              <a:latin typeface="Times"/>
            </a:endParaRPr>
          </a:p>
        </p:txBody>
      </p:sp>
      <p:sp>
        <p:nvSpPr>
          <p:cNvPr id="85029" name="Rectangle 37"/>
          <p:cNvSpPr>
            <a:spLocks noChangeArrowheads="1"/>
          </p:cNvSpPr>
          <p:nvPr/>
        </p:nvSpPr>
        <p:spPr bwMode="auto">
          <a:xfrm>
            <a:off x="6772275"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5030" name="Rectangle 38"/>
          <p:cNvSpPr>
            <a:spLocks noChangeArrowheads="1"/>
          </p:cNvSpPr>
          <p:nvPr/>
        </p:nvSpPr>
        <p:spPr bwMode="auto">
          <a:xfrm>
            <a:off x="6829425" y="1955800"/>
            <a:ext cx="38545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and </a:t>
            </a:r>
            <a:endParaRPr lang="en-US" dirty="0">
              <a:latin typeface="Times"/>
            </a:endParaRPr>
          </a:p>
        </p:txBody>
      </p:sp>
      <p:sp>
        <p:nvSpPr>
          <p:cNvPr id="85031" name="Rectangle 39"/>
          <p:cNvSpPr>
            <a:spLocks noChangeArrowheads="1"/>
          </p:cNvSpPr>
          <p:nvPr/>
        </p:nvSpPr>
        <p:spPr bwMode="auto">
          <a:xfrm>
            <a:off x="7202488" y="1955800"/>
            <a:ext cx="30870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Wit</a:t>
            </a:r>
            <a:endParaRPr lang="en-US" dirty="0">
              <a:latin typeface="Times"/>
            </a:endParaRPr>
          </a:p>
        </p:txBody>
      </p:sp>
      <p:sp>
        <p:nvSpPr>
          <p:cNvPr id="85032" name="Rectangle 40"/>
          <p:cNvSpPr>
            <a:spLocks noChangeArrowheads="1"/>
          </p:cNvSpPr>
          <p:nvPr/>
        </p:nvSpPr>
        <p:spPr bwMode="auto">
          <a:xfrm>
            <a:off x="7502525" y="1955800"/>
            <a:ext cx="34717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hou</a:t>
            </a:r>
            <a:endParaRPr lang="en-US" dirty="0">
              <a:latin typeface="Times"/>
            </a:endParaRPr>
          </a:p>
        </p:txBody>
      </p:sp>
      <p:sp>
        <p:nvSpPr>
          <p:cNvPr id="85033" name="Rectangle 41"/>
          <p:cNvSpPr>
            <a:spLocks noChangeArrowheads="1"/>
          </p:cNvSpPr>
          <p:nvPr/>
        </p:nvSpPr>
        <p:spPr bwMode="auto">
          <a:xfrm>
            <a:off x="782478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5034" name="Rectangle 42"/>
          <p:cNvSpPr>
            <a:spLocks noChangeArrowheads="1"/>
          </p:cNvSpPr>
          <p:nvPr/>
        </p:nvSpPr>
        <p:spPr bwMode="auto">
          <a:xfrm>
            <a:off x="712788" y="2200275"/>
            <a:ext cx="38564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Con</a:t>
            </a:r>
            <a:endParaRPr lang="en-US" dirty="0">
              <a:latin typeface="Times"/>
            </a:endParaRPr>
          </a:p>
        </p:txBody>
      </p:sp>
      <p:sp>
        <p:nvSpPr>
          <p:cNvPr id="85035" name="Rectangle 43"/>
          <p:cNvSpPr>
            <a:spLocks noChangeArrowheads="1"/>
          </p:cNvSpPr>
          <p:nvPr/>
        </p:nvSpPr>
        <p:spPr bwMode="auto">
          <a:xfrm>
            <a:off x="1068388" y="2200275"/>
            <a:ext cx="20804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fli</a:t>
            </a:r>
            <a:endParaRPr lang="en-US" dirty="0">
              <a:latin typeface="Times"/>
            </a:endParaRPr>
          </a:p>
        </p:txBody>
      </p:sp>
      <p:sp>
        <p:nvSpPr>
          <p:cNvPr id="85036" name="Rectangle 44"/>
          <p:cNvSpPr>
            <a:spLocks noChangeArrowheads="1"/>
          </p:cNvSpPr>
          <p:nvPr/>
        </p:nvSpPr>
        <p:spPr bwMode="auto">
          <a:xfrm>
            <a:off x="1249363" y="2200275"/>
            <a:ext cx="1105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a:t>
            </a:r>
            <a:endParaRPr lang="en-US" dirty="0">
              <a:latin typeface="Times"/>
            </a:endParaRPr>
          </a:p>
        </p:txBody>
      </p:sp>
      <p:sp>
        <p:nvSpPr>
          <p:cNvPr id="85037" name="Rectangle 45"/>
          <p:cNvSpPr>
            <a:spLocks noChangeArrowheads="1"/>
          </p:cNvSpPr>
          <p:nvPr/>
        </p:nvSpPr>
        <p:spPr bwMode="auto">
          <a:xfrm>
            <a:off x="1343025" y="2200275"/>
            <a:ext cx="11901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 </a:t>
            </a:r>
            <a:endParaRPr lang="en-US" dirty="0">
              <a:latin typeface="Times"/>
            </a:endParaRPr>
          </a:p>
        </p:txBody>
      </p:sp>
      <p:sp>
        <p:nvSpPr>
          <p:cNvPr id="85038" name="Rectangle 46"/>
          <p:cNvSpPr>
            <a:spLocks noChangeArrowheads="1"/>
          </p:cNvSpPr>
          <p:nvPr/>
        </p:nvSpPr>
        <p:spPr bwMode="auto">
          <a:xfrm>
            <a:off x="1458913" y="2200275"/>
            <a:ext cx="24368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Re</a:t>
            </a:r>
            <a:endParaRPr lang="en-US" dirty="0">
              <a:latin typeface="Times"/>
            </a:endParaRPr>
          </a:p>
        </p:txBody>
      </p:sp>
      <p:sp>
        <p:nvSpPr>
          <p:cNvPr id="85039" name="Rectangle 47"/>
          <p:cNvSpPr>
            <a:spLocks noChangeArrowheads="1"/>
          </p:cNvSpPr>
          <p:nvPr/>
        </p:nvSpPr>
        <p:spPr bwMode="auto">
          <a:xfrm>
            <a:off x="1682750" y="2200275"/>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5040" name="Rectangle 48"/>
          <p:cNvSpPr>
            <a:spLocks noChangeArrowheads="1"/>
          </p:cNvSpPr>
          <p:nvPr/>
        </p:nvSpPr>
        <p:spPr bwMode="auto">
          <a:xfrm>
            <a:off x="1768475" y="2200275"/>
            <a:ext cx="12275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a:t>
            </a:r>
            <a:endParaRPr lang="en-US" dirty="0">
              <a:latin typeface="Times"/>
            </a:endParaRPr>
          </a:p>
        </p:txBody>
      </p:sp>
      <p:sp>
        <p:nvSpPr>
          <p:cNvPr id="85041" name="Rectangle 49"/>
          <p:cNvSpPr>
            <a:spLocks noChangeArrowheads="1"/>
          </p:cNvSpPr>
          <p:nvPr/>
        </p:nvSpPr>
        <p:spPr bwMode="auto">
          <a:xfrm>
            <a:off x="1876425" y="2200275"/>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a:t>
            </a:r>
            <a:endParaRPr lang="en-US" dirty="0">
              <a:latin typeface="Times"/>
            </a:endParaRPr>
          </a:p>
        </p:txBody>
      </p:sp>
      <p:sp>
        <p:nvSpPr>
          <p:cNvPr id="85042" name="Rectangle 50"/>
          <p:cNvSpPr>
            <a:spLocks noChangeArrowheads="1"/>
          </p:cNvSpPr>
          <p:nvPr/>
        </p:nvSpPr>
        <p:spPr bwMode="auto">
          <a:xfrm>
            <a:off x="1936750" y="2200275"/>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u</a:t>
            </a:r>
            <a:endParaRPr lang="en-US" dirty="0">
              <a:latin typeface="Times"/>
            </a:endParaRPr>
          </a:p>
        </p:txBody>
      </p:sp>
      <p:sp>
        <p:nvSpPr>
          <p:cNvPr id="85043" name="Rectangle 51"/>
          <p:cNvSpPr>
            <a:spLocks noChangeArrowheads="1"/>
          </p:cNvSpPr>
          <p:nvPr/>
        </p:nvSpPr>
        <p:spPr bwMode="auto">
          <a:xfrm>
            <a:off x="2043113" y="2200275"/>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5044" name="Rectangle 52"/>
          <p:cNvSpPr>
            <a:spLocks noChangeArrowheads="1"/>
          </p:cNvSpPr>
          <p:nvPr/>
        </p:nvSpPr>
        <p:spPr bwMode="auto">
          <a:xfrm>
            <a:off x="2103438" y="2200275"/>
            <a:ext cx="29587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ion</a:t>
            </a:r>
            <a:endParaRPr lang="en-US" dirty="0">
              <a:latin typeface="Times"/>
            </a:endParaRPr>
          </a:p>
        </p:txBody>
      </p:sp>
      <p:sp>
        <p:nvSpPr>
          <p:cNvPr id="85045" name="Rectangle 53"/>
          <p:cNvSpPr>
            <a:spLocks noChangeArrowheads="1"/>
          </p:cNvSpPr>
          <p:nvPr/>
        </p:nvSpPr>
        <p:spPr bwMode="auto">
          <a:xfrm>
            <a:off x="2373313" y="2200275"/>
            <a:ext cx="19328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T</a:t>
            </a:r>
            <a:endParaRPr lang="en-US" dirty="0">
              <a:latin typeface="Times"/>
            </a:endParaRPr>
          </a:p>
        </p:txBody>
      </p:sp>
      <p:sp>
        <p:nvSpPr>
          <p:cNvPr id="85046" name="Rectangle 54"/>
          <p:cNvSpPr>
            <a:spLocks noChangeArrowheads="1"/>
          </p:cNvSpPr>
          <p:nvPr/>
        </p:nvSpPr>
        <p:spPr bwMode="auto">
          <a:xfrm>
            <a:off x="2549525" y="2200275"/>
            <a:ext cx="20759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ra</a:t>
            </a:r>
            <a:endParaRPr lang="en-US" dirty="0">
              <a:latin typeface="Times"/>
            </a:endParaRPr>
          </a:p>
        </p:txBody>
      </p:sp>
      <p:sp>
        <p:nvSpPr>
          <p:cNvPr id="85047" name="Rectangle 55"/>
          <p:cNvSpPr>
            <a:spLocks noChangeArrowheads="1"/>
          </p:cNvSpPr>
          <p:nvPr/>
        </p:nvSpPr>
        <p:spPr bwMode="auto">
          <a:xfrm>
            <a:off x="2738438" y="2200275"/>
            <a:ext cx="7432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a:t>
            </a:r>
            <a:endParaRPr lang="en-US" dirty="0">
              <a:latin typeface="Times"/>
            </a:endParaRPr>
          </a:p>
        </p:txBody>
      </p:sp>
      <p:sp>
        <p:nvSpPr>
          <p:cNvPr id="85048" name="Rectangle 56"/>
          <p:cNvSpPr>
            <a:spLocks noChangeArrowheads="1"/>
          </p:cNvSpPr>
          <p:nvPr/>
        </p:nvSpPr>
        <p:spPr bwMode="auto">
          <a:xfrm>
            <a:off x="2798763" y="2200275"/>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n</a:t>
            </a:r>
            <a:endParaRPr lang="en-US" dirty="0">
              <a:latin typeface="Times"/>
            </a:endParaRPr>
          </a:p>
        </p:txBody>
      </p:sp>
      <p:sp>
        <p:nvSpPr>
          <p:cNvPr id="85049" name="Rectangle 57"/>
          <p:cNvSpPr>
            <a:spLocks noChangeArrowheads="1"/>
          </p:cNvSpPr>
          <p:nvPr/>
        </p:nvSpPr>
        <p:spPr bwMode="auto">
          <a:xfrm>
            <a:off x="2906713" y="2200275"/>
            <a:ext cx="7432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a:t>
            </a:r>
            <a:endParaRPr lang="en-US" dirty="0">
              <a:latin typeface="Times"/>
            </a:endParaRPr>
          </a:p>
        </p:txBody>
      </p:sp>
      <p:sp>
        <p:nvSpPr>
          <p:cNvPr id="85050" name="Rectangle 58"/>
          <p:cNvSpPr>
            <a:spLocks noChangeArrowheads="1"/>
          </p:cNvSpPr>
          <p:nvPr/>
        </p:nvSpPr>
        <p:spPr bwMode="auto">
          <a:xfrm>
            <a:off x="2965450" y="2200275"/>
            <a:ext cx="24458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ng</a:t>
            </a:r>
            <a:endParaRPr lang="en-US" dirty="0">
              <a:latin typeface="Times"/>
            </a:endParaRPr>
          </a:p>
        </p:txBody>
      </p:sp>
      <p:sp>
        <p:nvSpPr>
          <p:cNvPr id="85051" name="Rectangle 59"/>
          <p:cNvSpPr>
            <a:spLocks noChangeArrowheads="1"/>
          </p:cNvSpPr>
          <p:nvPr/>
        </p:nvSpPr>
        <p:spPr bwMode="auto">
          <a:xfrm>
            <a:off x="3181350" y="2200275"/>
            <a:ext cx="6825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a:t>
            </a:r>
            <a:endParaRPr lang="en-US" dirty="0">
              <a:latin typeface="Times"/>
            </a:endParaRPr>
          </a:p>
        </p:txBody>
      </p:sp>
      <p:sp>
        <p:nvSpPr>
          <p:cNvPr id="85052" name="Rectangle 60"/>
          <p:cNvSpPr>
            <a:spLocks noChangeArrowheads="1"/>
          </p:cNvSpPr>
          <p:nvPr/>
        </p:nvSpPr>
        <p:spPr bwMode="auto">
          <a:xfrm>
            <a:off x="3433763" y="2868613"/>
            <a:ext cx="73096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Pre-Test</a:t>
            </a:r>
            <a:endParaRPr lang="en-US" dirty="0">
              <a:latin typeface="Times"/>
            </a:endParaRPr>
          </a:p>
        </p:txBody>
      </p:sp>
      <p:sp>
        <p:nvSpPr>
          <p:cNvPr id="85053" name="Rectangle 61"/>
          <p:cNvSpPr>
            <a:spLocks noChangeArrowheads="1"/>
          </p:cNvSpPr>
          <p:nvPr/>
        </p:nvSpPr>
        <p:spPr bwMode="auto">
          <a:xfrm>
            <a:off x="3529013" y="3117850"/>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N</a:t>
            </a:r>
            <a:endParaRPr lang="en-US" dirty="0">
              <a:latin typeface="Times"/>
            </a:endParaRPr>
          </a:p>
        </p:txBody>
      </p:sp>
      <p:sp>
        <p:nvSpPr>
          <p:cNvPr id="85054" name="Rectangle 62"/>
          <p:cNvSpPr>
            <a:spLocks noChangeArrowheads="1"/>
          </p:cNvSpPr>
          <p:nvPr/>
        </p:nvSpPr>
        <p:spPr bwMode="auto">
          <a:xfrm>
            <a:off x="3683000"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55" name="Rectangle 63"/>
          <p:cNvSpPr>
            <a:spLocks noChangeArrowheads="1"/>
          </p:cNvSpPr>
          <p:nvPr/>
        </p:nvSpPr>
        <p:spPr bwMode="auto">
          <a:xfrm>
            <a:off x="3738563" y="3117850"/>
            <a:ext cx="13577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5056" name="Rectangle 64"/>
          <p:cNvSpPr>
            <a:spLocks noChangeArrowheads="1"/>
          </p:cNvSpPr>
          <p:nvPr/>
        </p:nvSpPr>
        <p:spPr bwMode="auto">
          <a:xfrm>
            <a:off x="3859213"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57" name="Rectangle 65"/>
          <p:cNvSpPr>
            <a:spLocks noChangeArrowheads="1"/>
          </p:cNvSpPr>
          <p:nvPr/>
        </p:nvSpPr>
        <p:spPr bwMode="auto">
          <a:xfrm>
            <a:off x="3910013" y="3117850"/>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36</a:t>
            </a:r>
            <a:endParaRPr lang="en-US" dirty="0">
              <a:latin typeface="Times"/>
            </a:endParaRPr>
          </a:p>
        </p:txBody>
      </p:sp>
      <p:sp>
        <p:nvSpPr>
          <p:cNvPr id="85058" name="Rectangle 66"/>
          <p:cNvSpPr>
            <a:spLocks noChangeArrowheads="1"/>
          </p:cNvSpPr>
          <p:nvPr/>
        </p:nvSpPr>
        <p:spPr bwMode="auto">
          <a:xfrm>
            <a:off x="5688013" y="2868613"/>
            <a:ext cx="80837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Post-Test</a:t>
            </a:r>
            <a:endParaRPr lang="en-US" dirty="0">
              <a:latin typeface="Times"/>
            </a:endParaRPr>
          </a:p>
        </p:txBody>
      </p:sp>
      <p:sp>
        <p:nvSpPr>
          <p:cNvPr id="85059" name="Rectangle 67"/>
          <p:cNvSpPr>
            <a:spLocks noChangeArrowheads="1"/>
          </p:cNvSpPr>
          <p:nvPr/>
        </p:nvSpPr>
        <p:spPr bwMode="auto">
          <a:xfrm>
            <a:off x="5845175" y="3117850"/>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N</a:t>
            </a:r>
            <a:endParaRPr lang="en-US" dirty="0">
              <a:latin typeface="Times"/>
            </a:endParaRPr>
          </a:p>
        </p:txBody>
      </p:sp>
      <p:sp>
        <p:nvSpPr>
          <p:cNvPr id="85060" name="Rectangle 68"/>
          <p:cNvSpPr>
            <a:spLocks noChangeArrowheads="1"/>
          </p:cNvSpPr>
          <p:nvPr/>
        </p:nvSpPr>
        <p:spPr bwMode="auto">
          <a:xfrm>
            <a:off x="6000750"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61" name="Rectangle 69"/>
          <p:cNvSpPr>
            <a:spLocks noChangeArrowheads="1"/>
          </p:cNvSpPr>
          <p:nvPr/>
        </p:nvSpPr>
        <p:spPr bwMode="auto">
          <a:xfrm>
            <a:off x="6056313" y="3117850"/>
            <a:ext cx="13577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5062" name="Rectangle 70"/>
          <p:cNvSpPr>
            <a:spLocks noChangeArrowheads="1"/>
          </p:cNvSpPr>
          <p:nvPr/>
        </p:nvSpPr>
        <p:spPr bwMode="auto">
          <a:xfrm>
            <a:off x="6176963"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63" name="Rectangle 71"/>
          <p:cNvSpPr>
            <a:spLocks noChangeArrowheads="1"/>
          </p:cNvSpPr>
          <p:nvPr/>
        </p:nvSpPr>
        <p:spPr bwMode="auto">
          <a:xfrm>
            <a:off x="6227763" y="3117850"/>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36</a:t>
            </a:r>
            <a:endParaRPr lang="en-US" dirty="0">
              <a:latin typeface="Times"/>
            </a:endParaRPr>
          </a:p>
        </p:txBody>
      </p:sp>
      <p:sp>
        <p:nvSpPr>
          <p:cNvPr id="85064" name="Rectangle 72"/>
          <p:cNvSpPr>
            <a:spLocks noChangeArrowheads="1"/>
          </p:cNvSpPr>
          <p:nvPr/>
        </p:nvSpPr>
        <p:spPr bwMode="auto">
          <a:xfrm>
            <a:off x="2600325" y="2743200"/>
            <a:ext cx="508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65" name="Rectangle 73"/>
          <p:cNvSpPr>
            <a:spLocks noChangeArrowheads="1"/>
          </p:cNvSpPr>
          <p:nvPr/>
        </p:nvSpPr>
        <p:spPr bwMode="auto">
          <a:xfrm>
            <a:off x="2651125" y="2743200"/>
            <a:ext cx="4763"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66" name="Rectangle 74"/>
          <p:cNvSpPr>
            <a:spLocks noChangeArrowheads="1"/>
          </p:cNvSpPr>
          <p:nvPr/>
        </p:nvSpPr>
        <p:spPr bwMode="auto">
          <a:xfrm>
            <a:off x="2655888" y="2743200"/>
            <a:ext cx="98425"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67" name="Rectangle 75"/>
          <p:cNvSpPr>
            <a:spLocks noChangeArrowheads="1"/>
          </p:cNvSpPr>
          <p:nvPr/>
        </p:nvSpPr>
        <p:spPr bwMode="auto">
          <a:xfrm>
            <a:off x="2754313" y="2743200"/>
            <a:ext cx="4762"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68" name="Rectangle 76"/>
          <p:cNvSpPr>
            <a:spLocks noChangeArrowheads="1"/>
          </p:cNvSpPr>
          <p:nvPr/>
        </p:nvSpPr>
        <p:spPr bwMode="auto">
          <a:xfrm>
            <a:off x="2759075" y="2743200"/>
            <a:ext cx="2128838"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69" name="Rectangle 77"/>
          <p:cNvSpPr>
            <a:spLocks noChangeArrowheads="1"/>
          </p:cNvSpPr>
          <p:nvPr/>
        </p:nvSpPr>
        <p:spPr bwMode="auto">
          <a:xfrm>
            <a:off x="4887913" y="2743200"/>
            <a:ext cx="3175"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0" name="Rectangle 78"/>
          <p:cNvSpPr>
            <a:spLocks noChangeArrowheads="1"/>
          </p:cNvSpPr>
          <p:nvPr/>
        </p:nvSpPr>
        <p:spPr bwMode="auto">
          <a:xfrm>
            <a:off x="4891088" y="2743200"/>
            <a:ext cx="3175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1" name="Rectangle 79"/>
          <p:cNvSpPr>
            <a:spLocks noChangeArrowheads="1"/>
          </p:cNvSpPr>
          <p:nvPr/>
        </p:nvSpPr>
        <p:spPr bwMode="auto">
          <a:xfrm>
            <a:off x="5208588" y="2743200"/>
            <a:ext cx="4762"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2" name="Rectangle 80"/>
          <p:cNvSpPr>
            <a:spLocks noChangeArrowheads="1"/>
          </p:cNvSpPr>
          <p:nvPr/>
        </p:nvSpPr>
        <p:spPr bwMode="auto">
          <a:xfrm>
            <a:off x="5213350" y="2743200"/>
            <a:ext cx="15875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3" name="Rectangle 81"/>
          <p:cNvSpPr>
            <a:spLocks noChangeArrowheads="1"/>
          </p:cNvSpPr>
          <p:nvPr/>
        </p:nvSpPr>
        <p:spPr bwMode="auto">
          <a:xfrm>
            <a:off x="5372100" y="2743200"/>
            <a:ext cx="4763"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4" name="Rectangle 82"/>
          <p:cNvSpPr>
            <a:spLocks noChangeArrowheads="1"/>
          </p:cNvSpPr>
          <p:nvPr/>
        </p:nvSpPr>
        <p:spPr bwMode="auto">
          <a:xfrm>
            <a:off x="5376863" y="2743200"/>
            <a:ext cx="15240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5075" name="Rectangle 83"/>
          <p:cNvSpPr>
            <a:spLocks noChangeArrowheads="1"/>
          </p:cNvSpPr>
          <p:nvPr/>
        </p:nvSpPr>
        <p:spPr bwMode="auto">
          <a:xfrm>
            <a:off x="1408113" y="3533775"/>
            <a:ext cx="19384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M</a:t>
            </a:r>
            <a:endParaRPr lang="en-US" dirty="0">
              <a:latin typeface="Times"/>
            </a:endParaRPr>
          </a:p>
        </p:txBody>
      </p:sp>
      <p:sp>
        <p:nvSpPr>
          <p:cNvPr id="85076" name="Rectangle 84"/>
          <p:cNvSpPr>
            <a:spLocks noChangeArrowheads="1"/>
          </p:cNvSpPr>
          <p:nvPr/>
        </p:nvSpPr>
        <p:spPr bwMode="auto">
          <a:xfrm>
            <a:off x="1597025" y="3533775"/>
            <a:ext cx="9676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e</a:t>
            </a:r>
            <a:endParaRPr lang="en-US" dirty="0">
              <a:latin typeface="Times"/>
            </a:endParaRPr>
          </a:p>
        </p:txBody>
      </p:sp>
      <p:sp>
        <p:nvSpPr>
          <p:cNvPr id="85077" name="Rectangle 85"/>
          <p:cNvSpPr>
            <a:spLocks noChangeArrowheads="1"/>
          </p:cNvSpPr>
          <p:nvPr/>
        </p:nvSpPr>
        <p:spPr bwMode="auto">
          <a:xfrm>
            <a:off x="1695450" y="3533775"/>
            <a:ext cx="2057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an</a:t>
            </a:r>
            <a:endParaRPr lang="en-US" dirty="0">
              <a:latin typeface="Times"/>
            </a:endParaRPr>
          </a:p>
        </p:txBody>
      </p:sp>
      <p:sp>
        <p:nvSpPr>
          <p:cNvPr id="85078" name="Rectangle 86"/>
          <p:cNvSpPr>
            <a:spLocks noChangeArrowheads="1"/>
          </p:cNvSpPr>
          <p:nvPr/>
        </p:nvSpPr>
        <p:spPr bwMode="auto">
          <a:xfrm>
            <a:off x="1516063" y="3783013"/>
            <a:ext cx="12124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S</a:t>
            </a:r>
            <a:endParaRPr lang="en-US" dirty="0">
              <a:latin typeface="Times"/>
            </a:endParaRPr>
          </a:p>
        </p:txBody>
      </p:sp>
      <p:sp>
        <p:nvSpPr>
          <p:cNvPr id="85079" name="Rectangle 87"/>
          <p:cNvSpPr>
            <a:spLocks noChangeArrowheads="1"/>
          </p:cNvSpPr>
          <p:nvPr/>
        </p:nvSpPr>
        <p:spPr bwMode="auto">
          <a:xfrm>
            <a:off x="1635125" y="3783013"/>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D</a:t>
            </a:r>
            <a:endParaRPr lang="en-US" dirty="0">
              <a:latin typeface="Times"/>
            </a:endParaRPr>
          </a:p>
        </p:txBody>
      </p:sp>
      <p:sp>
        <p:nvSpPr>
          <p:cNvPr id="85080" name="Rectangle 88"/>
          <p:cNvSpPr>
            <a:spLocks noChangeArrowheads="1"/>
          </p:cNvSpPr>
          <p:nvPr/>
        </p:nvSpPr>
        <p:spPr bwMode="auto">
          <a:xfrm>
            <a:off x="3584575" y="3533775"/>
            <a:ext cx="23083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74</a:t>
            </a:r>
            <a:endParaRPr lang="en-US" dirty="0">
              <a:latin typeface="Times"/>
            </a:endParaRPr>
          </a:p>
        </p:txBody>
      </p:sp>
      <p:sp>
        <p:nvSpPr>
          <p:cNvPr id="85081" name="Rectangle 89"/>
          <p:cNvSpPr>
            <a:spLocks noChangeArrowheads="1"/>
          </p:cNvSpPr>
          <p:nvPr/>
        </p:nvSpPr>
        <p:spPr bwMode="auto">
          <a:xfrm>
            <a:off x="3798888" y="3533775"/>
            <a:ext cx="5450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5082" name="Rectangle 90"/>
          <p:cNvSpPr>
            <a:spLocks noChangeArrowheads="1"/>
          </p:cNvSpPr>
          <p:nvPr/>
        </p:nvSpPr>
        <p:spPr bwMode="auto">
          <a:xfrm>
            <a:off x="3854450" y="3533775"/>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61</a:t>
            </a:r>
            <a:endParaRPr lang="en-US" dirty="0">
              <a:latin typeface="Times"/>
            </a:endParaRPr>
          </a:p>
        </p:txBody>
      </p:sp>
      <p:sp>
        <p:nvSpPr>
          <p:cNvPr id="85083" name="Rectangle 91"/>
          <p:cNvSpPr>
            <a:spLocks noChangeArrowheads="1"/>
          </p:cNvSpPr>
          <p:nvPr/>
        </p:nvSpPr>
        <p:spPr bwMode="auto">
          <a:xfrm>
            <a:off x="3614738" y="3783013"/>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84" name="Rectangle 92"/>
          <p:cNvSpPr>
            <a:spLocks noChangeArrowheads="1"/>
          </p:cNvSpPr>
          <p:nvPr/>
        </p:nvSpPr>
        <p:spPr bwMode="auto">
          <a:xfrm>
            <a:off x="3594100" y="3783013"/>
            <a:ext cx="49051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13.35</a:t>
            </a:r>
            <a:endParaRPr lang="en-US" dirty="0">
              <a:latin typeface="Times"/>
            </a:endParaRPr>
          </a:p>
        </p:txBody>
      </p:sp>
      <p:sp>
        <p:nvSpPr>
          <p:cNvPr id="85085" name="Rectangle 93"/>
          <p:cNvSpPr>
            <a:spLocks noChangeArrowheads="1"/>
          </p:cNvSpPr>
          <p:nvPr/>
        </p:nvSpPr>
        <p:spPr bwMode="auto">
          <a:xfrm>
            <a:off x="5849938" y="3533775"/>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82</a:t>
            </a:r>
            <a:endParaRPr lang="en-US" dirty="0">
              <a:latin typeface="Times"/>
            </a:endParaRPr>
          </a:p>
        </p:txBody>
      </p:sp>
      <p:sp>
        <p:nvSpPr>
          <p:cNvPr id="85086" name="Rectangle 94"/>
          <p:cNvSpPr>
            <a:spLocks noChangeArrowheads="1"/>
          </p:cNvSpPr>
          <p:nvPr/>
        </p:nvSpPr>
        <p:spPr bwMode="auto">
          <a:xfrm>
            <a:off x="6064250" y="3533775"/>
            <a:ext cx="5450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5087" name="Rectangle 95"/>
          <p:cNvSpPr>
            <a:spLocks noChangeArrowheads="1"/>
          </p:cNvSpPr>
          <p:nvPr/>
        </p:nvSpPr>
        <p:spPr bwMode="auto">
          <a:xfrm>
            <a:off x="6119813" y="3533775"/>
            <a:ext cx="3270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61*</a:t>
            </a:r>
            <a:endParaRPr lang="en-US" dirty="0">
              <a:latin typeface="Times"/>
            </a:endParaRPr>
          </a:p>
        </p:txBody>
      </p:sp>
      <p:sp>
        <p:nvSpPr>
          <p:cNvPr id="85088" name="Rectangle 96"/>
          <p:cNvSpPr>
            <a:spLocks noChangeArrowheads="1"/>
          </p:cNvSpPr>
          <p:nvPr/>
        </p:nvSpPr>
        <p:spPr bwMode="auto">
          <a:xfrm>
            <a:off x="5932488" y="3783013"/>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5089" name="Rectangle 97"/>
          <p:cNvSpPr>
            <a:spLocks noChangeArrowheads="1"/>
          </p:cNvSpPr>
          <p:nvPr/>
        </p:nvSpPr>
        <p:spPr bwMode="auto">
          <a:xfrm>
            <a:off x="5835650" y="3783013"/>
            <a:ext cx="4825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11.85</a:t>
            </a:r>
            <a:endParaRPr lang="en-US" dirty="0">
              <a:latin typeface="Times"/>
            </a:endParaRPr>
          </a:p>
        </p:txBody>
      </p:sp>
      <p:sp>
        <p:nvSpPr>
          <p:cNvPr id="85090" name="Rectangle 98"/>
          <p:cNvSpPr>
            <a:spLocks noChangeArrowheads="1"/>
          </p:cNvSpPr>
          <p:nvPr/>
        </p:nvSpPr>
        <p:spPr bwMode="auto">
          <a:xfrm>
            <a:off x="712788" y="4114800"/>
            <a:ext cx="8976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a:t>
            </a:r>
            <a:endParaRPr lang="en-US" dirty="0">
              <a:latin typeface="Times"/>
            </a:endParaRPr>
          </a:p>
        </p:txBody>
      </p:sp>
      <p:sp>
        <p:nvSpPr>
          <p:cNvPr id="85091" name="Rectangle 99"/>
          <p:cNvSpPr>
            <a:spLocks noChangeArrowheads="1"/>
          </p:cNvSpPr>
          <p:nvPr/>
        </p:nvSpPr>
        <p:spPr bwMode="auto">
          <a:xfrm>
            <a:off x="803275" y="4113213"/>
            <a:ext cx="146136"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 </a:t>
            </a:r>
            <a:endParaRPr lang="en-US" dirty="0">
              <a:latin typeface="Times"/>
            </a:endParaRPr>
          </a:p>
        </p:txBody>
      </p:sp>
      <p:sp>
        <p:nvSpPr>
          <p:cNvPr id="85092" name="Rectangle 100"/>
          <p:cNvSpPr>
            <a:spLocks noChangeArrowheads="1"/>
          </p:cNvSpPr>
          <p:nvPr/>
        </p:nvSpPr>
        <p:spPr bwMode="auto">
          <a:xfrm>
            <a:off x="987425" y="4113213"/>
            <a:ext cx="115416"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i="1" dirty="0">
                <a:solidFill>
                  <a:srgbClr val="000000"/>
                </a:solidFill>
                <a:latin typeface="Times"/>
              </a:rPr>
              <a:t>p</a:t>
            </a:r>
            <a:endParaRPr lang="en-US" dirty="0">
              <a:latin typeface="Times"/>
            </a:endParaRPr>
          </a:p>
        </p:txBody>
      </p:sp>
      <p:sp>
        <p:nvSpPr>
          <p:cNvPr id="85093" name="Rectangle 101"/>
          <p:cNvSpPr>
            <a:spLocks noChangeArrowheads="1"/>
          </p:cNvSpPr>
          <p:nvPr/>
        </p:nvSpPr>
        <p:spPr bwMode="auto">
          <a:xfrm>
            <a:off x="1077913" y="4113213"/>
            <a:ext cx="15388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&lt;</a:t>
            </a:r>
            <a:endParaRPr lang="en-US" dirty="0">
              <a:latin typeface="Times"/>
            </a:endParaRPr>
          </a:p>
        </p:txBody>
      </p:sp>
      <p:sp>
        <p:nvSpPr>
          <p:cNvPr id="85094" name="Rectangle 102"/>
          <p:cNvSpPr>
            <a:spLocks noChangeArrowheads="1"/>
          </p:cNvSpPr>
          <p:nvPr/>
        </p:nvSpPr>
        <p:spPr bwMode="auto">
          <a:xfrm>
            <a:off x="1219200" y="4113213"/>
            <a:ext cx="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a:t>
            </a:r>
            <a:endParaRPr lang="en-US" dirty="0">
              <a:latin typeface="Times"/>
            </a:endParaRPr>
          </a:p>
        </p:txBody>
      </p:sp>
      <p:sp>
        <p:nvSpPr>
          <p:cNvPr id="85095" name="Rectangle 103"/>
          <p:cNvSpPr>
            <a:spLocks noChangeArrowheads="1"/>
          </p:cNvSpPr>
          <p:nvPr/>
        </p:nvSpPr>
        <p:spPr bwMode="auto">
          <a:xfrm>
            <a:off x="1266825" y="4113213"/>
            <a:ext cx="134652"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.0</a:t>
            </a:r>
            <a:endParaRPr lang="en-US" dirty="0">
              <a:latin typeface="Times"/>
            </a:endParaRPr>
          </a:p>
        </p:txBody>
      </p:sp>
      <p:sp>
        <p:nvSpPr>
          <p:cNvPr id="85096" name="Rectangle 104"/>
          <p:cNvSpPr>
            <a:spLocks noChangeArrowheads="1"/>
          </p:cNvSpPr>
          <p:nvPr/>
        </p:nvSpPr>
        <p:spPr bwMode="auto">
          <a:xfrm>
            <a:off x="1395413" y="4113213"/>
            <a:ext cx="8976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1</a:t>
            </a:r>
            <a:endParaRPr lang="en-US" dirty="0">
              <a:latin typeface="Times"/>
            </a:endParaRPr>
          </a:p>
        </p:txBody>
      </p:sp>
      <p:sp>
        <p:nvSpPr>
          <p:cNvPr id="85097" name="Line 107"/>
          <p:cNvSpPr>
            <a:spLocks noChangeShapeType="1"/>
          </p:cNvSpPr>
          <p:nvPr/>
        </p:nvSpPr>
        <p:spPr bwMode="auto">
          <a:xfrm>
            <a:off x="692150" y="4060825"/>
            <a:ext cx="624998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85098" name="Line 108"/>
          <p:cNvSpPr>
            <a:spLocks noChangeShapeType="1"/>
          </p:cNvSpPr>
          <p:nvPr/>
        </p:nvSpPr>
        <p:spPr bwMode="auto">
          <a:xfrm>
            <a:off x="687388" y="3435350"/>
            <a:ext cx="6249987"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85099" name="TextBox 111"/>
          <p:cNvSpPr txBox="1">
            <a:spLocks noChangeArrowheads="1"/>
          </p:cNvSpPr>
          <p:nvPr/>
        </p:nvSpPr>
        <p:spPr bwMode="auto">
          <a:xfrm>
            <a:off x="1447800" y="4876800"/>
            <a:ext cx="8458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Difference in means: 74.61 - 82.61= -8</a:t>
            </a:r>
          </a:p>
        </p:txBody>
      </p:sp>
      <p:sp>
        <p:nvSpPr>
          <p:cNvPr id="85100" name="TextBox 112"/>
          <p:cNvSpPr txBox="1">
            <a:spLocks noChangeArrowheads="1"/>
          </p:cNvSpPr>
          <p:nvPr/>
        </p:nvSpPr>
        <p:spPr bwMode="auto">
          <a:xfrm>
            <a:off x="1447800" y="5410200"/>
            <a:ext cx="7696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Average standard deviation: (13.35 + 11.85)/2 = 12.6</a:t>
            </a:r>
          </a:p>
        </p:txBody>
      </p:sp>
      <p:sp>
        <p:nvSpPr>
          <p:cNvPr id="85101" name="TextBox 113"/>
          <p:cNvSpPr txBox="1">
            <a:spLocks noChangeArrowheads="1"/>
          </p:cNvSpPr>
          <p:nvPr/>
        </p:nvSpPr>
        <p:spPr bwMode="auto">
          <a:xfrm>
            <a:off x="1447800" y="5943600"/>
            <a:ext cx="67056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Practical significance: -8/12.6 = -.63</a:t>
            </a:r>
          </a:p>
        </p:txBody>
      </p:sp>
      <p:sp>
        <p:nvSpPr>
          <p:cNvPr id="85102" name="Rectangle 114"/>
          <p:cNvSpPr>
            <a:spLocks noChangeArrowheads="1"/>
          </p:cNvSpPr>
          <p:nvPr/>
        </p:nvSpPr>
        <p:spPr bwMode="auto">
          <a:xfrm>
            <a:off x="838200" y="4648200"/>
            <a:ext cx="6858000" cy="19812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dirty="0">
              <a:latin typeface="Times"/>
            </a:endParaRPr>
          </a:p>
        </p:txBody>
      </p:sp>
      <p:sp>
        <p:nvSpPr>
          <p:cNvPr id="2" name="Slide Number Placeholder 1"/>
          <p:cNvSpPr>
            <a:spLocks noGrp="1"/>
          </p:cNvSpPr>
          <p:nvPr>
            <p:ph type="sldNum" sz="quarter" idx="12"/>
          </p:nvPr>
        </p:nvSpPr>
        <p:spPr/>
        <p:txBody>
          <a:bodyPr/>
          <a:lstStyle/>
          <a:p>
            <a:fld id="{61694E1E-219A-A444-A241-FDE36A2374EE}" type="slidenum">
              <a:rPr lang="en-US" smtClean="0"/>
              <a:t>62</a:t>
            </a:fld>
            <a:endParaRPr lang="en-US"/>
          </a:p>
        </p:txBody>
      </p:sp>
    </p:spTree>
    <p:extLst>
      <p:ext uri="{BB962C8B-B14F-4D97-AF65-F5344CB8AC3E}">
        <p14:creationId xmlns:p14="http://schemas.microsoft.com/office/powerpoint/2010/main" val="12520817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52400" y="-152400"/>
            <a:ext cx="8839200" cy="1905000"/>
          </a:xfrm>
        </p:spPr>
        <p:txBody>
          <a:bodyPr/>
          <a:lstStyle/>
          <a:p>
            <a:pPr eaLnBrk="1" hangingPunct="1"/>
            <a:r>
              <a:rPr lang="en-US">
                <a:latin typeface="Times" charset="0"/>
                <a:ea typeface="ＭＳ Ｐゴシック" charset="0"/>
                <a:cs typeface="ＭＳ Ｐゴシック" charset="0"/>
              </a:rPr>
              <a:t>Practical Significance</a:t>
            </a:r>
            <a:br>
              <a:rPr lang="en-US">
                <a:latin typeface="Times" charset="0"/>
                <a:ea typeface="ＭＳ Ｐゴシック" charset="0"/>
                <a:cs typeface="ＭＳ Ｐゴシック" charset="0"/>
              </a:rPr>
            </a:br>
            <a:r>
              <a:rPr lang="en-US" sz="2800">
                <a:latin typeface="Times" charset="0"/>
                <a:ea typeface="ＭＳ Ｐゴシック" charset="0"/>
                <a:cs typeface="ＭＳ Ｐゴシック" charset="0"/>
              </a:rPr>
              <a:t>The difference of the means in units of standard deviation</a:t>
            </a:r>
            <a:endParaRPr lang="en-US">
              <a:latin typeface="Times" charset="0"/>
              <a:ea typeface="ＭＳ Ｐゴシック" charset="0"/>
              <a:cs typeface="ＭＳ Ｐゴシック" charset="0"/>
            </a:endParaRPr>
          </a:p>
        </p:txBody>
      </p:sp>
      <p:sp>
        <p:nvSpPr>
          <p:cNvPr id="87043" name="Rectangle 3"/>
          <p:cNvSpPr>
            <a:spLocks noChangeArrowheads="1"/>
          </p:cNvSpPr>
          <p:nvPr/>
        </p:nvSpPr>
        <p:spPr bwMode="auto">
          <a:xfrm>
            <a:off x="712788" y="1706563"/>
            <a:ext cx="13316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T</a:t>
            </a:r>
            <a:endParaRPr lang="en-US" dirty="0">
              <a:latin typeface="Times"/>
            </a:endParaRPr>
          </a:p>
        </p:txBody>
      </p:sp>
      <p:sp>
        <p:nvSpPr>
          <p:cNvPr id="87044" name="Rectangle 4"/>
          <p:cNvSpPr>
            <a:spLocks noChangeArrowheads="1"/>
          </p:cNvSpPr>
          <p:nvPr/>
        </p:nvSpPr>
        <p:spPr bwMode="auto">
          <a:xfrm>
            <a:off x="846138" y="1706563"/>
            <a:ext cx="2057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err="1">
                <a:solidFill>
                  <a:srgbClr val="000000"/>
                </a:solidFill>
                <a:latin typeface="Times"/>
              </a:rPr>
              <a:t>ab</a:t>
            </a:r>
            <a:endParaRPr lang="en-US" dirty="0">
              <a:latin typeface="Times"/>
            </a:endParaRPr>
          </a:p>
        </p:txBody>
      </p:sp>
      <p:sp>
        <p:nvSpPr>
          <p:cNvPr id="87045" name="Rectangle 5"/>
          <p:cNvSpPr>
            <a:spLocks noChangeArrowheads="1"/>
          </p:cNvSpPr>
          <p:nvPr/>
        </p:nvSpPr>
        <p:spPr bwMode="auto">
          <a:xfrm>
            <a:off x="1047750" y="1706563"/>
            <a:ext cx="6057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l</a:t>
            </a:r>
            <a:endParaRPr lang="en-US" dirty="0">
              <a:latin typeface="Times"/>
            </a:endParaRPr>
          </a:p>
        </p:txBody>
      </p:sp>
      <p:sp>
        <p:nvSpPr>
          <p:cNvPr id="87046" name="Rectangle 6"/>
          <p:cNvSpPr>
            <a:spLocks noChangeArrowheads="1"/>
          </p:cNvSpPr>
          <p:nvPr/>
        </p:nvSpPr>
        <p:spPr bwMode="auto">
          <a:xfrm>
            <a:off x="1108075" y="1706563"/>
            <a:ext cx="26026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e 1</a:t>
            </a:r>
            <a:endParaRPr lang="en-US" dirty="0">
              <a:latin typeface="Times"/>
            </a:endParaRPr>
          </a:p>
        </p:txBody>
      </p:sp>
      <p:sp>
        <p:nvSpPr>
          <p:cNvPr id="87047" name="Rectangle 7"/>
          <p:cNvSpPr>
            <a:spLocks noChangeArrowheads="1"/>
          </p:cNvSpPr>
          <p:nvPr/>
        </p:nvSpPr>
        <p:spPr bwMode="auto">
          <a:xfrm>
            <a:off x="712788" y="1955800"/>
            <a:ext cx="20611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M</a:t>
            </a:r>
            <a:endParaRPr lang="en-US" dirty="0">
              <a:latin typeface="Times"/>
            </a:endParaRPr>
          </a:p>
        </p:txBody>
      </p:sp>
      <p:sp>
        <p:nvSpPr>
          <p:cNvPr id="87048" name="Rectangle 8"/>
          <p:cNvSpPr>
            <a:spLocks noChangeArrowheads="1"/>
          </p:cNvSpPr>
          <p:nvPr/>
        </p:nvSpPr>
        <p:spPr bwMode="auto">
          <a:xfrm>
            <a:off x="893763" y="1955800"/>
            <a:ext cx="50106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ean</a:t>
            </a:r>
            <a:r>
              <a:rPr lang="en-US" sz="1700" i="1" dirty="0">
                <a:solidFill>
                  <a:srgbClr val="000000"/>
                </a:solidFill>
                <a:latin typeface="Times"/>
              </a:rPr>
              <a:t> S</a:t>
            </a:r>
            <a:endParaRPr lang="en-US" dirty="0">
              <a:latin typeface="Times"/>
            </a:endParaRPr>
          </a:p>
        </p:txBody>
      </p:sp>
      <p:sp>
        <p:nvSpPr>
          <p:cNvPr id="87049" name="Rectangle 9"/>
          <p:cNvSpPr>
            <a:spLocks noChangeArrowheads="1"/>
          </p:cNvSpPr>
          <p:nvPr/>
        </p:nvSpPr>
        <p:spPr bwMode="auto">
          <a:xfrm>
            <a:off x="1360488" y="1955800"/>
            <a:ext cx="1105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a:t>
            </a:r>
            <a:endParaRPr lang="en-US" dirty="0">
              <a:latin typeface="Times"/>
            </a:endParaRPr>
          </a:p>
        </p:txBody>
      </p:sp>
      <p:sp>
        <p:nvSpPr>
          <p:cNvPr id="87050" name="Rectangle 10"/>
          <p:cNvSpPr>
            <a:spLocks noChangeArrowheads="1"/>
          </p:cNvSpPr>
          <p:nvPr/>
        </p:nvSpPr>
        <p:spPr bwMode="auto">
          <a:xfrm>
            <a:off x="1458913" y="1955800"/>
            <a:ext cx="29637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ore</a:t>
            </a:r>
            <a:endParaRPr lang="en-US" dirty="0">
              <a:latin typeface="Times"/>
            </a:endParaRPr>
          </a:p>
        </p:txBody>
      </p:sp>
      <p:sp>
        <p:nvSpPr>
          <p:cNvPr id="87051" name="Rectangle 11"/>
          <p:cNvSpPr>
            <a:spLocks noChangeArrowheads="1"/>
          </p:cNvSpPr>
          <p:nvPr/>
        </p:nvSpPr>
        <p:spPr bwMode="auto">
          <a:xfrm>
            <a:off x="1743075" y="1955800"/>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7052" name="Rectangle 12"/>
          <p:cNvSpPr>
            <a:spLocks noChangeArrowheads="1"/>
          </p:cNvSpPr>
          <p:nvPr/>
        </p:nvSpPr>
        <p:spPr bwMode="auto">
          <a:xfrm>
            <a:off x="1828800" y="1955800"/>
            <a:ext cx="125505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on Johnson P</a:t>
            </a:r>
            <a:endParaRPr lang="en-US" dirty="0">
              <a:latin typeface="Times"/>
            </a:endParaRPr>
          </a:p>
        </p:txBody>
      </p:sp>
      <p:sp>
        <p:nvSpPr>
          <p:cNvPr id="87053" name="Rectangle 13"/>
          <p:cNvSpPr>
            <a:spLocks noChangeArrowheads="1"/>
          </p:cNvSpPr>
          <p:nvPr/>
        </p:nvSpPr>
        <p:spPr bwMode="auto">
          <a:xfrm>
            <a:off x="3048000" y="1955800"/>
            <a:ext cx="10351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r</a:t>
            </a:r>
            <a:endParaRPr lang="en-US" dirty="0">
              <a:latin typeface="Times"/>
            </a:endParaRPr>
          </a:p>
        </p:txBody>
      </p:sp>
      <p:sp>
        <p:nvSpPr>
          <p:cNvPr id="87054" name="Rectangle 14"/>
          <p:cNvSpPr>
            <a:spLocks noChangeArrowheads="1"/>
          </p:cNvSpPr>
          <p:nvPr/>
        </p:nvSpPr>
        <p:spPr bwMode="auto">
          <a:xfrm>
            <a:off x="3133725" y="1955800"/>
            <a:ext cx="23175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ob</a:t>
            </a:r>
            <a:endParaRPr lang="en-US" dirty="0">
              <a:latin typeface="Times"/>
            </a:endParaRPr>
          </a:p>
        </p:txBody>
      </p:sp>
      <p:sp>
        <p:nvSpPr>
          <p:cNvPr id="87055" name="Rectangle 15"/>
          <p:cNvSpPr>
            <a:spLocks noChangeArrowheads="1"/>
          </p:cNvSpPr>
          <p:nvPr/>
        </p:nvSpPr>
        <p:spPr bwMode="auto">
          <a:xfrm>
            <a:off x="334803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a:t>
            </a:r>
            <a:endParaRPr lang="en-US" dirty="0">
              <a:latin typeface="Times"/>
            </a:endParaRPr>
          </a:p>
        </p:txBody>
      </p:sp>
      <p:sp>
        <p:nvSpPr>
          <p:cNvPr id="87056" name="Rectangle 16"/>
          <p:cNvSpPr>
            <a:spLocks noChangeArrowheads="1"/>
          </p:cNvSpPr>
          <p:nvPr/>
        </p:nvSpPr>
        <p:spPr bwMode="auto">
          <a:xfrm>
            <a:off x="3408363" y="1955800"/>
            <a:ext cx="54046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em</a:t>
            </a:r>
            <a:r>
              <a:rPr lang="en-US" sz="1700" i="1" dirty="0">
                <a:solidFill>
                  <a:srgbClr val="000000"/>
                </a:solidFill>
                <a:latin typeface="Times"/>
              </a:rPr>
              <a:t> So</a:t>
            </a:r>
            <a:endParaRPr lang="en-US" dirty="0">
              <a:latin typeface="Times"/>
            </a:endParaRPr>
          </a:p>
        </p:txBody>
      </p:sp>
      <p:sp>
        <p:nvSpPr>
          <p:cNvPr id="87057" name="Rectangle 17"/>
          <p:cNvSpPr>
            <a:spLocks noChangeArrowheads="1"/>
          </p:cNvSpPr>
          <p:nvPr/>
        </p:nvSpPr>
        <p:spPr bwMode="auto">
          <a:xfrm>
            <a:off x="3922713" y="1955800"/>
            <a:ext cx="18046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lv</a:t>
            </a:r>
            <a:endParaRPr lang="en-US" dirty="0">
              <a:latin typeface="Times"/>
            </a:endParaRPr>
          </a:p>
        </p:txBody>
      </p:sp>
      <p:sp>
        <p:nvSpPr>
          <p:cNvPr id="87058" name="Rectangle 18"/>
          <p:cNvSpPr>
            <a:spLocks noChangeArrowheads="1"/>
          </p:cNvSpPr>
          <p:nvPr/>
        </p:nvSpPr>
        <p:spPr bwMode="auto">
          <a:xfrm>
            <a:off x="4081463" y="1955800"/>
            <a:ext cx="29587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ing</a:t>
            </a:r>
            <a:endParaRPr lang="en-US" dirty="0">
              <a:latin typeface="Times"/>
            </a:endParaRPr>
          </a:p>
        </p:txBody>
      </p:sp>
      <p:sp>
        <p:nvSpPr>
          <p:cNvPr id="87059" name="Rectangle 19"/>
          <p:cNvSpPr>
            <a:spLocks noChangeArrowheads="1"/>
          </p:cNvSpPr>
          <p:nvPr/>
        </p:nvSpPr>
        <p:spPr bwMode="auto">
          <a:xfrm>
            <a:off x="4352925" y="1955800"/>
            <a:ext cx="15481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I</a:t>
            </a:r>
            <a:endParaRPr lang="en-US" dirty="0">
              <a:latin typeface="Times"/>
            </a:endParaRPr>
          </a:p>
        </p:txBody>
      </p:sp>
      <p:sp>
        <p:nvSpPr>
          <p:cNvPr id="87060" name="Rectangle 20"/>
          <p:cNvSpPr>
            <a:spLocks noChangeArrowheads="1"/>
          </p:cNvSpPr>
          <p:nvPr/>
        </p:nvSpPr>
        <p:spPr bwMode="auto">
          <a:xfrm>
            <a:off x="4481513" y="1955800"/>
            <a:ext cx="43694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nven</a:t>
            </a:r>
            <a:endParaRPr lang="en-US" dirty="0">
              <a:latin typeface="Times"/>
            </a:endParaRPr>
          </a:p>
        </p:txBody>
      </p:sp>
      <p:sp>
        <p:nvSpPr>
          <p:cNvPr id="87061" name="Rectangle 21"/>
          <p:cNvSpPr>
            <a:spLocks noChangeArrowheads="1"/>
          </p:cNvSpPr>
          <p:nvPr/>
        </p:nvSpPr>
        <p:spPr bwMode="auto">
          <a:xfrm>
            <a:off x="488473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7062" name="Rectangle 22"/>
          <p:cNvSpPr>
            <a:spLocks noChangeArrowheads="1"/>
          </p:cNvSpPr>
          <p:nvPr/>
        </p:nvSpPr>
        <p:spPr bwMode="auto">
          <a:xfrm>
            <a:off x="4945063"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a:t>
            </a:r>
            <a:endParaRPr lang="en-US" dirty="0">
              <a:latin typeface="Times"/>
            </a:endParaRPr>
          </a:p>
        </p:txBody>
      </p:sp>
      <p:sp>
        <p:nvSpPr>
          <p:cNvPr id="87063" name="Rectangle 23"/>
          <p:cNvSpPr>
            <a:spLocks noChangeArrowheads="1"/>
          </p:cNvSpPr>
          <p:nvPr/>
        </p:nvSpPr>
        <p:spPr bwMode="auto">
          <a:xfrm>
            <a:off x="5133975" y="1955800"/>
            <a:ext cx="11634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y</a:t>
            </a:r>
            <a:endParaRPr lang="en-US" dirty="0">
              <a:latin typeface="Times"/>
            </a:endParaRPr>
          </a:p>
        </p:txBody>
      </p:sp>
      <p:sp>
        <p:nvSpPr>
          <p:cNvPr id="87064" name="Rectangle 24"/>
          <p:cNvSpPr>
            <a:spLocks noChangeArrowheads="1"/>
          </p:cNvSpPr>
          <p:nvPr/>
        </p:nvSpPr>
        <p:spPr bwMode="auto">
          <a:xfrm>
            <a:off x="5232400"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7065" name="Rectangle 25"/>
          <p:cNvSpPr>
            <a:spLocks noChangeArrowheads="1"/>
          </p:cNvSpPr>
          <p:nvPr/>
        </p:nvSpPr>
        <p:spPr bwMode="auto">
          <a:xfrm>
            <a:off x="5283200" y="1955800"/>
            <a:ext cx="11541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f</a:t>
            </a:r>
            <a:endParaRPr lang="en-US" dirty="0">
              <a:latin typeface="Times"/>
            </a:endParaRPr>
          </a:p>
        </p:txBody>
      </p:sp>
      <p:sp>
        <p:nvSpPr>
          <p:cNvPr id="87066" name="Rectangle 26"/>
          <p:cNvSpPr>
            <a:spLocks noChangeArrowheads="1"/>
          </p:cNvSpPr>
          <p:nvPr/>
        </p:nvSpPr>
        <p:spPr bwMode="auto">
          <a:xfrm>
            <a:off x="5343525"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or</a:t>
            </a:r>
            <a:endParaRPr lang="en-US" dirty="0">
              <a:latin typeface="Times"/>
            </a:endParaRPr>
          </a:p>
        </p:txBody>
      </p:sp>
      <p:sp>
        <p:nvSpPr>
          <p:cNvPr id="87067" name="Rectangle 27"/>
          <p:cNvSpPr>
            <a:spLocks noChangeArrowheads="1"/>
          </p:cNvSpPr>
          <p:nvPr/>
        </p:nvSpPr>
        <p:spPr bwMode="auto">
          <a:xfrm>
            <a:off x="5532438"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7068" name="Rectangle 28"/>
          <p:cNvSpPr>
            <a:spLocks noChangeArrowheads="1"/>
          </p:cNvSpPr>
          <p:nvPr/>
        </p:nvSpPr>
        <p:spPr bwMode="auto">
          <a:xfrm>
            <a:off x="5588000" y="1955800"/>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7069" name="Rectangle 29"/>
          <p:cNvSpPr>
            <a:spLocks noChangeArrowheads="1"/>
          </p:cNvSpPr>
          <p:nvPr/>
        </p:nvSpPr>
        <p:spPr bwMode="auto">
          <a:xfrm>
            <a:off x="5695950"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7070" name="Rectangle 30"/>
          <p:cNvSpPr>
            <a:spLocks noChangeArrowheads="1"/>
          </p:cNvSpPr>
          <p:nvPr/>
        </p:nvSpPr>
        <p:spPr bwMode="auto">
          <a:xfrm>
            <a:off x="5756275" y="1955800"/>
            <a:ext cx="44976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uden</a:t>
            </a:r>
            <a:endParaRPr lang="en-US" dirty="0">
              <a:latin typeface="Times"/>
            </a:endParaRPr>
          </a:p>
        </p:txBody>
      </p:sp>
      <p:sp>
        <p:nvSpPr>
          <p:cNvPr id="87071" name="Rectangle 31"/>
          <p:cNvSpPr>
            <a:spLocks noChangeArrowheads="1"/>
          </p:cNvSpPr>
          <p:nvPr/>
        </p:nvSpPr>
        <p:spPr bwMode="auto">
          <a:xfrm>
            <a:off x="6172200"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7072" name="Rectangle 32"/>
          <p:cNvSpPr>
            <a:spLocks noChangeArrowheads="1"/>
          </p:cNvSpPr>
          <p:nvPr/>
        </p:nvSpPr>
        <p:spPr bwMode="auto">
          <a:xfrm>
            <a:off x="6232525" y="1955800"/>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7073" name="Rectangle 33"/>
          <p:cNvSpPr>
            <a:spLocks noChangeArrowheads="1"/>
          </p:cNvSpPr>
          <p:nvPr/>
        </p:nvSpPr>
        <p:spPr bwMode="auto">
          <a:xfrm>
            <a:off x="6313488"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7074" name="Rectangle 34"/>
          <p:cNvSpPr>
            <a:spLocks noChangeArrowheads="1"/>
          </p:cNvSpPr>
          <p:nvPr/>
        </p:nvSpPr>
        <p:spPr bwMode="auto">
          <a:xfrm>
            <a:off x="6369050" y="1955800"/>
            <a:ext cx="2189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W</a:t>
            </a:r>
            <a:endParaRPr lang="en-US" dirty="0">
              <a:latin typeface="Times"/>
            </a:endParaRPr>
          </a:p>
        </p:txBody>
      </p:sp>
      <p:sp>
        <p:nvSpPr>
          <p:cNvPr id="87075" name="Rectangle 35"/>
          <p:cNvSpPr>
            <a:spLocks noChangeArrowheads="1"/>
          </p:cNvSpPr>
          <p:nvPr/>
        </p:nvSpPr>
        <p:spPr bwMode="auto">
          <a:xfrm>
            <a:off x="6545263" y="1955800"/>
            <a:ext cx="1419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it</a:t>
            </a:r>
            <a:endParaRPr lang="en-US" dirty="0">
              <a:latin typeface="Times"/>
            </a:endParaRPr>
          </a:p>
        </p:txBody>
      </p:sp>
      <p:sp>
        <p:nvSpPr>
          <p:cNvPr id="87076" name="Rectangle 36"/>
          <p:cNvSpPr>
            <a:spLocks noChangeArrowheads="1"/>
          </p:cNvSpPr>
          <p:nvPr/>
        </p:nvSpPr>
        <p:spPr bwMode="auto">
          <a:xfrm>
            <a:off x="6665913" y="1955800"/>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h</a:t>
            </a:r>
            <a:endParaRPr lang="en-US" dirty="0">
              <a:latin typeface="Times"/>
            </a:endParaRPr>
          </a:p>
        </p:txBody>
      </p:sp>
      <p:sp>
        <p:nvSpPr>
          <p:cNvPr id="87077" name="Rectangle 37"/>
          <p:cNvSpPr>
            <a:spLocks noChangeArrowheads="1"/>
          </p:cNvSpPr>
          <p:nvPr/>
        </p:nvSpPr>
        <p:spPr bwMode="auto">
          <a:xfrm>
            <a:off x="6772275" y="195580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a:t>
            </a:r>
            <a:endParaRPr lang="en-US" dirty="0">
              <a:latin typeface="Times"/>
            </a:endParaRPr>
          </a:p>
        </p:txBody>
      </p:sp>
      <p:sp>
        <p:nvSpPr>
          <p:cNvPr id="87078" name="Rectangle 38"/>
          <p:cNvSpPr>
            <a:spLocks noChangeArrowheads="1"/>
          </p:cNvSpPr>
          <p:nvPr/>
        </p:nvSpPr>
        <p:spPr bwMode="auto">
          <a:xfrm>
            <a:off x="6829425" y="1955800"/>
            <a:ext cx="38545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and </a:t>
            </a:r>
            <a:endParaRPr lang="en-US" dirty="0">
              <a:latin typeface="Times"/>
            </a:endParaRPr>
          </a:p>
        </p:txBody>
      </p:sp>
      <p:sp>
        <p:nvSpPr>
          <p:cNvPr id="87079" name="Rectangle 39"/>
          <p:cNvSpPr>
            <a:spLocks noChangeArrowheads="1"/>
          </p:cNvSpPr>
          <p:nvPr/>
        </p:nvSpPr>
        <p:spPr bwMode="auto">
          <a:xfrm>
            <a:off x="7202488" y="1955800"/>
            <a:ext cx="30870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Wit</a:t>
            </a:r>
            <a:endParaRPr lang="en-US" dirty="0">
              <a:latin typeface="Times"/>
            </a:endParaRPr>
          </a:p>
        </p:txBody>
      </p:sp>
      <p:sp>
        <p:nvSpPr>
          <p:cNvPr id="87080" name="Rectangle 40"/>
          <p:cNvSpPr>
            <a:spLocks noChangeArrowheads="1"/>
          </p:cNvSpPr>
          <p:nvPr/>
        </p:nvSpPr>
        <p:spPr bwMode="auto">
          <a:xfrm>
            <a:off x="7502525" y="1955800"/>
            <a:ext cx="34717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hou</a:t>
            </a:r>
            <a:endParaRPr lang="en-US" dirty="0">
              <a:latin typeface="Times"/>
            </a:endParaRPr>
          </a:p>
        </p:txBody>
      </p:sp>
      <p:sp>
        <p:nvSpPr>
          <p:cNvPr id="87081" name="Rectangle 41"/>
          <p:cNvSpPr>
            <a:spLocks noChangeArrowheads="1"/>
          </p:cNvSpPr>
          <p:nvPr/>
        </p:nvSpPr>
        <p:spPr bwMode="auto">
          <a:xfrm>
            <a:off x="7824788" y="1955800"/>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7082" name="Rectangle 42"/>
          <p:cNvSpPr>
            <a:spLocks noChangeArrowheads="1"/>
          </p:cNvSpPr>
          <p:nvPr/>
        </p:nvSpPr>
        <p:spPr bwMode="auto">
          <a:xfrm>
            <a:off x="712788" y="2200275"/>
            <a:ext cx="38564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Con</a:t>
            </a:r>
            <a:endParaRPr lang="en-US" dirty="0">
              <a:latin typeface="Times"/>
            </a:endParaRPr>
          </a:p>
        </p:txBody>
      </p:sp>
      <p:sp>
        <p:nvSpPr>
          <p:cNvPr id="87083" name="Rectangle 43"/>
          <p:cNvSpPr>
            <a:spLocks noChangeArrowheads="1"/>
          </p:cNvSpPr>
          <p:nvPr/>
        </p:nvSpPr>
        <p:spPr bwMode="auto">
          <a:xfrm>
            <a:off x="1068388" y="2200275"/>
            <a:ext cx="20804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fli</a:t>
            </a:r>
            <a:endParaRPr lang="en-US" dirty="0">
              <a:latin typeface="Times"/>
            </a:endParaRPr>
          </a:p>
        </p:txBody>
      </p:sp>
      <p:sp>
        <p:nvSpPr>
          <p:cNvPr id="87084" name="Rectangle 44"/>
          <p:cNvSpPr>
            <a:spLocks noChangeArrowheads="1"/>
          </p:cNvSpPr>
          <p:nvPr/>
        </p:nvSpPr>
        <p:spPr bwMode="auto">
          <a:xfrm>
            <a:off x="1249363" y="2200275"/>
            <a:ext cx="1105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c</a:t>
            </a:r>
            <a:endParaRPr lang="en-US" dirty="0">
              <a:latin typeface="Times"/>
            </a:endParaRPr>
          </a:p>
        </p:txBody>
      </p:sp>
      <p:sp>
        <p:nvSpPr>
          <p:cNvPr id="87085" name="Rectangle 45"/>
          <p:cNvSpPr>
            <a:spLocks noChangeArrowheads="1"/>
          </p:cNvSpPr>
          <p:nvPr/>
        </p:nvSpPr>
        <p:spPr bwMode="auto">
          <a:xfrm>
            <a:off x="1343025" y="2200275"/>
            <a:ext cx="11901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 </a:t>
            </a:r>
            <a:endParaRPr lang="en-US" dirty="0">
              <a:latin typeface="Times"/>
            </a:endParaRPr>
          </a:p>
        </p:txBody>
      </p:sp>
      <p:sp>
        <p:nvSpPr>
          <p:cNvPr id="87086" name="Rectangle 46"/>
          <p:cNvSpPr>
            <a:spLocks noChangeArrowheads="1"/>
          </p:cNvSpPr>
          <p:nvPr/>
        </p:nvSpPr>
        <p:spPr bwMode="auto">
          <a:xfrm>
            <a:off x="1458913" y="2200275"/>
            <a:ext cx="24368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Re</a:t>
            </a:r>
            <a:endParaRPr lang="en-US" dirty="0">
              <a:latin typeface="Times"/>
            </a:endParaRPr>
          </a:p>
        </p:txBody>
      </p:sp>
      <p:sp>
        <p:nvSpPr>
          <p:cNvPr id="87087" name="Rectangle 47"/>
          <p:cNvSpPr>
            <a:spLocks noChangeArrowheads="1"/>
          </p:cNvSpPr>
          <p:nvPr/>
        </p:nvSpPr>
        <p:spPr bwMode="auto">
          <a:xfrm>
            <a:off x="1682750" y="2200275"/>
            <a:ext cx="9859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s</a:t>
            </a:r>
            <a:endParaRPr lang="en-US" dirty="0">
              <a:latin typeface="Times"/>
            </a:endParaRPr>
          </a:p>
        </p:txBody>
      </p:sp>
      <p:sp>
        <p:nvSpPr>
          <p:cNvPr id="87088" name="Rectangle 48"/>
          <p:cNvSpPr>
            <a:spLocks noChangeArrowheads="1"/>
          </p:cNvSpPr>
          <p:nvPr/>
        </p:nvSpPr>
        <p:spPr bwMode="auto">
          <a:xfrm>
            <a:off x="1768475" y="2200275"/>
            <a:ext cx="12275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o</a:t>
            </a:r>
            <a:endParaRPr lang="en-US" dirty="0">
              <a:latin typeface="Times"/>
            </a:endParaRPr>
          </a:p>
        </p:txBody>
      </p:sp>
      <p:sp>
        <p:nvSpPr>
          <p:cNvPr id="87089" name="Rectangle 49"/>
          <p:cNvSpPr>
            <a:spLocks noChangeArrowheads="1"/>
          </p:cNvSpPr>
          <p:nvPr/>
        </p:nvSpPr>
        <p:spPr bwMode="auto">
          <a:xfrm>
            <a:off x="1876425" y="2200275"/>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l</a:t>
            </a:r>
            <a:endParaRPr lang="en-US" dirty="0">
              <a:latin typeface="Times"/>
            </a:endParaRPr>
          </a:p>
        </p:txBody>
      </p:sp>
      <p:sp>
        <p:nvSpPr>
          <p:cNvPr id="87090" name="Rectangle 50"/>
          <p:cNvSpPr>
            <a:spLocks noChangeArrowheads="1"/>
          </p:cNvSpPr>
          <p:nvPr/>
        </p:nvSpPr>
        <p:spPr bwMode="auto">
          <a:xfrm>
            <a:off x="1936750" y="2200275"/>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u</a:t>
            </a:r>
            <a:endParaRPr lang="en-US" dirty="0">
              <a:latin typeface="Times"/>
            </a:endParaRPr>
          </a:p>
        </p:txBody>
      </p:sp>
      <p:sp>
        <p:nvSpPr>
          <p:cNvPr id="87091" name="Rectangle 51"/>
          <p:cNvSpPr>
            <a:spLocks noChangeArrowheads="1"/>
          </p:cNvSpPr>
          <p:nvPr/>
        </p:nvSpPr>
        <p:spPr bwMode="auto">
          <a:xfrm>
            <a:off x="2043113" y="2200275"/>
            <a:ext cx="77871"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t</a:t>
            </a:r>
            <a:endParaRPr lang="en-US" dirty="0">
              <a:latin typeface="Times"/>
            </a:endParaRPr>
          </a:p>
        </p:txBody>
      </p:sp>
      <p:sp>
        <p:nvSpPr>
          <p:cNvPr id="87092" name="Rectangle 52"/>
          <p:cNvSpPr>
            <a:spLocks noChangeArrowheads="1"/>
          </p:cNvSpPr>
          <p:nvPr/>
        </p:nvSpPr>
        <p:spPr bwMode="auto">
          <a:xfrm>
            <a:off x="2103438" y="2200275"/>
            <a:ext cx="29587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ion</a:t>
            </a:r>
            <a:endParaRPr lang="en-US" dirty="0">
              <a:latin typeface="Times"/>
            </a:endParaRPr>
          </a:p>
        </p:txBody>
      </p:sp>
      <p:sp>
        <p:nvSpPr>
          <p:cNvPr id="87093" name="Rectangle 53"/>
          <p:cNvSpPr>
            <a:spLocks noChangeArrowheads="1"/>
          </p:cNvSpPr>
          <p:nvPr/>
        </p:nvSpPr>
        <p:spPr bwMode="auto">
          <a:xfrm>
            <a:off x="2373313" y="2200275"/>
            <a:ext cx="19328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 T</a:t>
            </a:r>
            <a:endParaRPr lang="en-US" dirty="0">
              <a:latin typeface="Times"/>
            </a:endParaRPr>
          </a:p>
        </p:txBody>
      </p:sp>
      <p:sp>
        <p:nvSpPr>
          <p:cNvPr id="87094" name="Rectangle 54"/>
          <p:cNvSpPr>
            <a:spLocks noChangeArrowheads="1"/>
          </p:cNvSpPr>
          <p:nvPr/>
        </p:nvSpPr>
        <p:spPr bwMode="auto">
          <a:xfrm>
            <a:off x="2549525" y="2200275"/>
            <a:ext cx="20759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ra</a:t>
            </a:r>
            <a:endParaRPr lang="en-US" dirty="0">
              <a:latin typeface="Times"/>
            </a:endParaRPr>
          </a:p>
        </p:txBody>
      </p:sp>
      <p:sp>
        <p:nvSpPr>
          <p:cNvPr id="87095" name="Rectangle 55"/>
          <p:cNvSpPr>
            <a:spLocks noChangeArrowheads="1"/>
          </p:cNvSpPr>
          <p:nvPr/>
        </p:nvSpPr>
        <p:spPr bwMode="auto">
          <a:xfrm>
            <a:off x="2738438" y="2200275"/>
            <a:ext cx="7432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a:t>
            </a:r>
            <a:endParaRPr lang="en-US" dirty="0">
              <a:latin typeface="Times"/>
            </a:endParaRPr>
          </a:p>
        </p:txBody>
      </p:sp>
      <p:sp>
        <p:nvSpPr>
          <p:cNvPr id="87096" name="Rectangle 56"/>
          <p:cNvSpPr>
            <a:spLocks noChangeArrowheads="1"/>
          </p:cNvSpPr>
          <p:nvPr/>
        </p:nvSpPr>
        <p:spPr bwMode="auto">
          <a:xfrm>
            <a:off x="2798763" y="2200275"/>
            <a:ext cx="1291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n</a:t>
            </a:r>
            <a:endParaRPr lang="en-US" dirty="0">
              <a:latin typeface="Times"/>
            </a:endParaRPr>
          </a:p>
        </p:txBody>
      </p:sp>
      <p:sp>
        <p:nvSpPr>
          <p:cNvPr id="87097" name="Rectangle 57"/>
          <p:cNvSpPr>
            <a:spLocks noChangeArrowheads="1"/>
          </p:cNvSpPr>
          <p:nvPr/>
        </p:nvSpPr>
        <p:spPr bwMode="auto">
          <a:xfrm>
            <a:off x="2906713" y="2200275"/>
            <a:ext cx="7432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i</a:t>
            </a:r>
            <a:endParaRPr lang="en-US" dirty="0">
              <a:latin typeface="Times"/>
            </a:endParaRPr>
          </a:p>
        </p:txBody>
      </p:sp>
      <p:sp>
        <p:nvSpPr>
          <p:cNvPr id="87098" name="Rectangle 58"/>
          <p:cNvSpPr>
            <a:spLocks noChangeArrowheads="1"/>
          </p:cNvSpPr>
          <p:nvPr/>
        </p:nvSpPr>
        <p:spPr bwMode="auto">
          <a:xfrm>
            <a:off x="2965450" y="2200275"/>
            <a:ext cx="24458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err="1">
                <a:solidFill>
                  <a:srgbClr val="000000"/>
                </a:solidFill>
                <a:latin typeface="Times"/>
              </a:rPr>
              <a:t>ng</a:t>
            </a:r>
            <a:endParaRPr lang="en-US" dirty="0">
              <a:latin typeface="Times"/>
            </a:endParaRPr>
          </a:p>
        </p:txBody>
      </p:sp>
      <p:sp>
        <p:nvSpPr>
          <p:cNvPr id="87099" name="Rectangle 59"/>
          <p:cNvSpPr>
            <a:spLocks noChangeArrowheads="1"/>
          </p:cNvSpPr>
          <p:nvPr/>
        </p:nvSpPr>
        <p:spPr bwMode="auto">
          <a:xfrm>
            <a:off x="3181350" y="2200275"/>
            <a:ext cx="6825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i="1" dirty="0">
                <a:solidFill>
                  <a:srgbClr val="000000"/>
                </a:solidFill>
                <a:latin typeface="Times"/>
              </a:rPr>
              <a:t>.</a:t>
            </a:r>
            <a:endParaRPr lang="en-US" dirty="0">
              <a:latin typeface="Times"/>
            </a:endParaRPr>
          </a:p>
        </p:txBody>
      </p:sp>
      <p:sp>
        <p:nvSpPr>
          <p:cNvPr id="87100" name="Rectangle 60"/>
          <p:cNvSpPr>
            <a:spLocks noChangeArrowheads="1"/>
          </p:cNvSpPr>
          <p:nvPr/>
        </p:nvSpPr>
        <p:spPr bwMode="auto">
          <a:xfrm>
            <a:off x="3433763" y="2868613"/>
            <a:ext cx="73096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Pre-Test</a:t>
            </a:r>
            <a:endParaRPr lang="en-US" dirty="0">
              <a:latin typeface="Times"/>
            </a:endParaRPr>
          </a:p>
        </p:txBody>
      </p:sp>
      <p:sp>
        <p:nvSpPr>
          <p:cNvPr id="87101" name="Rectangle 61"/>
          <p:cNvSpPr>
            <a:spLocks noChangeArrowheads="1"/>
          </p:cNvSpPr>
          <p:nvPr/>
        </p:nvSpPr>
        <p:spPr bwMode="auto">
          <a:xfrm>
            <a:off x="3529013" y="3117850"/>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N</a:t>
            </a:r>
            <a:endParaRPr lang="en-US" dirty="0">
              <a:latin typeface="Times"/>
            </a:endParaRPr>
          </a:p>
        </p:txBody>
      </p:sp>
      <p:sp>
        <p:nvSpPr>
          <p:cNvPr id="87102" name="Rectangle 62"/>
          <p:cNvSpPr>
            <a:spLocks noChangeArrowheads="1"/>
          </p:cNvSpPr>
          <p:nvPr/>
        </p:nvSpPr>
        <p:spPr bwMode="auto">
          <a:xfrm>
            <a:off x="3683000"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03" name="Rectangle 63"/>
          <p:cNvSpPr>
            <a:spLocks noChangeArrowheads="1"/>
          </p:cNvSpPr>
          <p:nvPr/>
        </p:nvSpPr>
        <p:spPr bwMode="auto">
          <a:xfrm>
            <a:off x="3738563" y="3117850"/>
            <a:ext cx="13577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7104" name="Rectangle 64"/>
          <p:cNvSpPr>
            <a:spLocks noChangeArrowheads="1"/>
          </p:cNvSpPr>
          <p:nvPr/>
        </p:nvSpPr>
        <p:spPr bwMode="auto">
          <a:xfrm>
            <a:off x="3859213"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05" name="Rectangle 65"/>
          <p:cNvSpPr>
            <a:spLocks noChangeArrowheads="1"/>
          </p:cNvSpPr>
          <p:nvPr/>
        </p:nvSpPr>
        <p:spPr bwMode="auto">
          <a:xfrm>
            <a:off x="3910013" y="3117850"/>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36</a:t>
            </a:r>
            <a:endParaRPr lang="en-US" dirty="0">
              <a:latin typeface="Times"/>
            </a:endParaRPr>
          </a:p>
        </p:txBody>
      </p:sp>
      <p:sp>
        <p:nvSpPr>
          <p:cNvPr id="87106" name="Rectangle 66"/>
          <p:cNvSpPr>
            <a:spLocks noChangeArrowheads="1"/>
          </p:cNvSpPr>
          <p:nvPr/>
        </p:nvSpPr>
        <p:spPr bwMode="auto">
          <a:xfrm>
            <a:off x="5688013" y="2868613"/>
            <a:ext cx="80837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Post-Test</a:t>
            </a:r>
            <a:endParaRPr lang="en-US" dirty="0">
              <a:latin typeface="Times"/>
            </a:endParaRPr>
          </a:p>
        </p:txBody>
      </p:sp>
      <p:sp>
        <p:nvSpPr>
          <p:cNvPr id="87107" name="Rectangle 67"/>
          <p:cNvSpPr>
            <a:spLocks noChangeArrowheads="1"/>
          </p:cNvSpPr>
          <p:nvPr/>
        </p:nvSpPr>
        <p:spPr bwMode="auto">
          <a:xfrm>
            <a:off x="5845175" y="3117850"/>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N</a:t>
            </a:r>
            <a:endParaRPr lang="en-US" dirty="0">
              <a:latin typeface="Times"/>
            </a:endParaRPr>
          </a:p>
        </p:txBody>
      </p:sp>
      <p:sp>
        <p:nvSpPr>
          <p:cNvPr id="87108" name="Rectangle 68"/>
          <p:cNvSpPr>
            <a:spLocks noChangeArrowheads="1"/>
          </p:cNvSpPr>
          <p:nvPr/>
        </p:nvSpPr>
        <p:spPr bwMode="auto">
          <a:xfrm>
            <a:off x="6000750"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09" name="Rectangle 69"/>
          <p:cNvSpPr>
            <a:spLocks noChangeArrowheads="1"/>
          </p:cNvSpPr>
          <p:nvPr/>
        </p:nvSpPr>
        <p:spPr bwMode="auto">
          <a:xfrm>
            <a:off x="6056313" y="3117850"/>
            <a:ext cx="13577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7110" name="Rectangle 70"/>
          <p:cNvSpPr>
            <a:spLocks noChangeArrowheads="1"/>
          </p:cNvSpPr>
          <p:nvPr/>
        </p:nvSpPr>
        <p:spPr bwMode="auto">
          <a:xfrm>
            <a:off x="6176963" y="3117850"/>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11" name="Rectangle 71"/>
          <p:cNvSpPr>
            <a:spLocks noChangeArrowheads="1"/>
          </p:cNvSpPr>
          <p:nvPr/>
        </p:nvSpPr>
        <p:spPr bwMode="auto">
          <a:xfrm>
            <a:off x="6227763" y="3117850"/>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36</a:t>
            </a:r>
            <a:endParaRPr lang="en-US" dirty="0">
              <a:latin typeface="Times"/>
            </a:endParaRPr>
          </a:p>
        </p:txBody>
      </p:sp>
      <p:sp>
        <p:nvSpPr>
          <p:cNvPr id="87112" name="Rectangle 72"/>
          <p:cNvSpPr>
            <a:spLocks noChangeArrowheads="1"/>
          </p:cNvSpPr>
          <p:nvPr/>
        </p:nvSpPr>
        <p:spPr bwMode="auto">
          <a:xfrm>
            <a:off x="2600325" y="2743200"/>
            <a:ext cx="508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3" name="Rectangle 73"/>
          <p:cNvSpPr>
            <a:spLocks noChangeArrowheads="1"/>
          </p:cNvSpPr>
          <p:nvPr/>
        </p:nvSpPr>
        <p:spPr bwMode="auto">
          <a:xfrm>
            <a:off x="2651125" y="2743200"/>
            <a:ext cx="4763"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4" name="Rectangle 74"/>
          <p:cNvSpPr>
            <a:spLocks noChangeArrowheads="1"/>
          </p:cNvSpPr>
          <p:nvPr/>
        </p:nvSpPr>
        <p:spPr bwMode="auto">
          <a:xfrm>
            <a:off x="2655888" y="2743200"/>
            <a:ext cx="98425"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5" name="Rectangle 75"/>
          <p:cNvSpPr>
            <a:spLocks noChangeArrowheads="1"/>
          </p:cNvSpPr>
          <p:nvPr/>
        </p:nvSpPr>
        <p:spPr bwMode="auto">
          <a:xfrm>
            <a:off x="2754313" y="2743200"/>
            <a:ext cx="4762"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6" name="Rectangle 76"/>
          <p:cNvSpPr>
            <a:spLocks noChangeArrowheads="1"/>
          </p:cNvSpPr>
          <p:nvPr/>
        </p:nvSpPr>
        <p:spPr bwMode="auto">
          <a:xfrm>
            <a:off x="2759075" y="2743200"/>
            <a:ext cx="2128838"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7" name="Rectangle 77"/>
          <p:cNvSpPr>
            <a:spLocks noChangeArrowheads="1"/>
          </p:cNvSpPr>
          <p:nvPr/>
        </p:nvSpPr>
        <p:spPr bwMode="auto">
          <a:xfrm>
            <a:off x="4887913" y="2743200"/>
            <a:ext cx="3175"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8" name="Rectangle 78"/>
          <p:cNvSpPr>
            <a:spLocks noChangeArrowheads="1"/>
          </p:cNvSpPr>
          <p:nvPr/>
        </p:nvSpPr>
        <p:spPr bwMode="auto">
          <a:xfrm>
            <a:off x="4891088" y="2743200"/>
            <a:ext cx="3175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19" name="Rectangle 79"/>
          <p:cNvSpPr>
            <a:spLocks noChangeArrowheads="1"/>
          </p:cNvSpPr>
          <p:nvPr/>
        </p:nvSpPr>
        <p:spPr bwMode="auto">
          <a:xfrm>
            <a:off x="5208588" y="2743200"/>
            <a:ext cx="4762"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20" name="Rectangle 80"/>
          <p:cNvSpPr>
            <a:spLocks noChangeArrowheads="1"/>
          </p:cNvSpPr>
          <p:nvPr/>
        </p:nvSpPr>
        <p:spPr bwMode="auto">
          <a:xfrm>
            <a:off x="5213350" y="2743200"/>
            <a:ext cx="15875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21" name="Rectangle 81"/>
          <p:cNvSpPr>
            <a:spLocks noChangeArrowheads="1"/>
          </p:cNvSpPr>
          <p:nvPr/>
        </p:nvSpPr>
        <p:spPr bwMode="auto">
          <a:xfrm>
            <a:off x="5372100" y="2743200"/>
            <a:ext cx="4763"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22" name="Rectangle 82"/>
          <p:cNvSpPr>
            <a:spLocks noChangeArrowheads="1"/>
          </p:cNvSpPr>
          <p:nvPr/>
        </p:nvSpPr>
        <p:spPr bwMode="auto">
          <a:xfrm>
            <a:off x="5376863" y="2743200"/>
            <a:ext cx="1524000" cy="4763"/>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Times"/>
            </a:endParaRPr>
          </a:p>
        </p:txBody>
      </p:sp>
      <p:sp>
        <p:nvSpPr>
          <p:cNvPr id="87123" name="Rectangle 83"/>
          <p:cNvSpPr>
            <a:spLocks noChangeArrowheads="1"/>
          </p:cNvSpPr>
          <p:nvPr/>
        </p:nvSpPr>
        <p:spPr bwMode="auto">
          <a:xfrm>
            <a:off x="1408113" y="3533775"/>
            <a:ext cx="193844"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M</a:t>
            </a:r>
            <a:endParaRPr lang="en-US" dirty="0">
              <a:latin typeface="Times"/>
            </a:endParaRPr>
          </a:p>
        </p:txBody>
      </p:sp>
      <p:sp>
        <p:nvSpPr>
          <p:cNvPr id="87124" name="Rectangle 84"/>
          <p:cNvSpPr>
            <a:spLocks noChangeArrowheads="1"/>
          </p:cNvSpPr>
          <p:nvPr/>
        </p:nvSpPr>
        <p:spPr bwMode="auto">
          <a:xfrm>
            <a:off x="1597025" y="3533775"/>
            <a:ext cx="9676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e</a:t>
            </a:r>
            <a:endParaRPr lang="en-US" dirty="0">
              <a:latin typeface="Times"/>
            </a:endParaRPr>
          </a:p>
        </p:txBody>
      </p:sp>
      <p:sp>
        <p:nvSpPr>
          <p:cNvPr id="87125" name="Rectangle 85"/>
          <p:cNvSpPr>
            <a:spLocks noChangeArrowheads="1"/>
          </p:cNvSpPr>
          <p:nvPr/>
        </p:nvSpPr>
        <p:spPr bwMode="auto">
          <a:xfrm>
            <a:off x="1695450" y="3533775"/>
            <a:ext cx="205767"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an</a:t>
            </a:r>
            <a:endParaRPr lang="en-US" dirty="0">
              <a:latin typeface="Times"/>
            </a:endParaRPr>
          </a:p>
        </p:txBody>
      </p:sp>
      <p:sp>
        <p:nvSpPr>
          <p:cNvPr id="87126" name="Rectangle 86"/>
          <p:cNvSpPr>
            <a:spLocks noChangeArrowheads="1"/>
          </p:cNvSpPr>
          <p:nvPr/>
        </p:nvSpPr>
        <p:spPr bwMode="auto">
          <a:xfrm>
            <a:off x="1516063" y="3783013"/>
            <a:ext cx="121246"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S</a:t>
            </a:r>
            <a:endParaRPr lang="en-US" dirty="0">
              <a:latin typeface="Times"/>
            </a:endParaRPr>
          </a:p>
        </p:txBody>
      </p:sp>
      <p:sp>
        <p:nvSpPr>
          <p:cNvPr id="87127" name="Rectangle 87"/>
          <p:cNvSpPr>
            <a:spLocks noChangeArrowheads="1"/>
          </p:cNvSpPr>
          <p:nvPr/>
        </p:nvSpPr>
        <p:spPr bwMode="auto">
          <a:xfrm>
            <a:off x="1635125" y="3783013"/>
            <a:ext cx="15743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D</a:t>
            </a:r>
            <a:endParaRPr lang="en-US" dirty="0">
              <a:latin typeface="Times"/>
            </a:endParaRPr>
          </a:p>
        </p:txBody>
      </p:sp>
      <p:sp>
        <p:nvSpPr>
          <p:cNvPr id="87128" name="Rectangle 88"/>
          <p:cNvSpPr>
            <a:spLocks noChangeArrowheads="1"/>
          </p:cNvSpPr>
          <p:nvPr/>
        </p:nvSpPr>
        <p:spPr bwMode="auto">
          <a:xfrm>
            <a:off x="3584575" y="3533775"/>
            <a:ext cx="23083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74</a:t>
            </a:r>
            <a:endParaRPr lang="en-US" dirty="0">
              <a:latin typeface="Times"/>
            </a:endParaRPr>
          </a:p>
        </p:txBody>
      </p:sp>
      <p:sp>
        <p:nvSpPr>
          <p:cNvPr id="87129" name="Rectangle 89"/>
          <p:cNvSpPr>
            <a:spLocks noChangeArrowheads="1"/>
          </p:cNvSpPr>
          <p:nvPr/>
        </p:nvSpPr>
        <p:spPr bwMode="auto">
          <a:xfrm>
            <a:off x="3798888" y="3533775"/>
            <a:ext cx="5450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7130" name="Rectangle 90"/>
          <p:cNvSpPr>
            <a:spLocks noChangeArrowheads="1"/>
          </p:cNvSpPr>
          <p:nvPr/>
        </p:nvSpPr>
        <p:spPr bwMode="auto">
          <a:xfrm>
            <a:off x="3854450" y="3533775"/>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61</a:t>
            </a:r>
            <a:endParaRPr lang="en-US" dirty="0">
              <a:latin typeface="Times"/>
            </a:endParaRPr>
          </a:p>
        </p:txBody>
      </p:sp>
      <p:sp>
        <p:nvSpPr>
          <p:cNvPr id="87131" name="Rectangle 91"/>
          <p:cNvSpPr>
            <a:spLocks noChangeArrowheads="1"/>
          </p:cNvSpPr>
          <p:nvPr/>
        </p:nvSpPr>
        <p:spPr bwMode="auto">
          <a:xfrm>
            <a:off x="3614738" y="3783013"/>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32" name="Rectangle 92"/>
          <p:cNvSpPr>
            <a:spLocks noChangeArrowheads="1"/>
          </p:cNvSpPr>
          <p:nvPr/>
        </p:nvSpPr>
        <p:spPr bwMode="auto">
          <a:xfrm>
            <a:off x="3594100" y="3783013"/>
            <a:ext cx="49051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13.35</a:t>
            </a:r>
            <a:endParaRPr lang="en-US" dirty="0">
              <a:latin typeface="Times"/>
            </a:endParaRPr>
          </a:p>
        </p:txBody>
      </p:sp>
      <p:sp>
        <p:nvSpPr>
          <p:cNvPr id="87133" name="Rectangle 93"/>
          <p:cNvSpPr>
            <a:spLocks noChangeArrowheads="1"/>
          </p:cNvSpPr>
          <p:nvPr/>
        </p:nvSpPr>
        <p:spPr bwMode="auto">
          <a:xfrm>
            <a:off x="5849938" y="3533775"/>
            <a:ext cx="218008"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82</a:t>
            </a:r>
            <a:endParaRPr lang="en-US" dirty="0">
              <a:latin typeface="Times"/>
            </a:endParaRPr>
          </a:p>
        </p:txBody>
      </p:sp>
      <p:sp>
        <p:nvSpPr>
          <p:cNvPr id="87134" name="Rectangle 94"/>
          <p:cNvSpPr>
            <a:spLocks noChangeArrowheads="1"/>
          </p:cNvSpPr>
          <p:nvPr/>
        </p:nvSpPr>
        <p:spPr bwMode="auto">
          <a:xfrm>
            <a:off x="6064250" y="3533775"/>
            <a:ext cx="54502"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a:t>
            </a:r>
            <a:endParaRPr lang="en-US" dirty="0">
              <a:latin typeface="Times"/>
            </a:endParaRPr>
          </a:p>
        </p:txBody>
      </p:sp>
      <p:sp>
        <p:nvSpPr>
          <p:cNvPr id="87135" name="Rectangle 95"/>
          <p:cNvSpPr>
            <a:spLocks noChangeArrowheads="1"/>
          </p:cNvSpPr>
          <p:nvPr/>
        </p:nvSpPr>
        <p:spPr bwMode="auto">
          <a:xfrm>
            <a:off x="6119813" y="3533775"/>
            <a:ext cx="327013"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61*</a:t>
            </a:r>
            <a:endParaRPr lang="en-US" dirty="0">
              <a:latin typeface="Times"/>
            </a:endParaRPr>
          </a:p>
        </p:txBody>
      </p:sp>
      <p:sp>
        <p:nvSpPr>
          <p:cNvPr id="87136" name="Rectangle 96"/>
          <p:cNvSpPr>
            <a:spLocks noChangeArrowheads="1"/>
          </p:cNvSpPr>
          <p:nvPr/>
        </p:nvSpPr>
        <p:spPr bwMode="auto">
          <a:xfrm>
            <a:off x="5932488" y="3783013"/>
            <a:ext cx="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 </a:t>
            </a:r>
            <a:endParaRPr lang="en-US" dirty="0">
              <a:latin typeface="Times"/>
            </a:endParaRPr>
          </a:p>
        </p:txBody>
      </p:sp>
      <p:sp>
        <p:nvSpPr>
          <p:cNvPr id="87137" name="Rectangle 97"/>
          <p:cNvSpPr>
            <a:spLocks noChangeArrowheads="1"/>
          </p:cNvSpPr>
          <p:nvPr/>
        </p:nvSpPr>
        <p:spPr bwMode="auto">
          <a:xfrm>
            <a:off x="5835650" y="3783013"/>
            <a:ext cx="48253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700" dirty="0">
                <a:solidFill>
                  <a:srgbClr val="000000"/>
                </a:solidFill>
                <a:latin typeface="Times"/>
              </a:rPr>
              <a:t>11.85</a:t>
            </a:r>
            <a:endParaRPr lang="en-US" dirty="0">
              <a:latin typeface="Times"/>
            </a:endParaRPr>
          </a:p>
        </p:txBody>
      </p:sp>
      <p:sp>
        <p:nvSpPr>
          <p:cNvPr id="87138" name="Rectangle 98"/>
          <p:cNvSpPr>
            <a:spLocks noChangeArrowheads="1"/>
          </p:cNvSpPr>
          <p:nvPr/>
        </p:nvSpPr>
        <p:spPr bwMode="auto">
          <a:xfrm>
            <a:off x="712788" y="4114800"/>
            <a:ext cx="8976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a:t>
            </a:r>
            <a:endParaRPr lang="en-US" dirty="0">
              <a:latin typeface="Times"/>
            </a:endParaRPr>
          </a:p>
        </p:txBody>
      </p:sp>
      <p:sp>
        <p:nvSpPr>
          <p:cNvPr id="87139" name="Rectangle 99"/>
          <p:cNvSpPr>
            <a:spLocks noChangeArrowheads="1"/>
          </p:cNvSpPr>
          <p:nvPr/>
        </p:nvSpPr>
        <p:spPr bwMode="auto">
          <a:xfrm>
            <a:off x="803275" y="4113213"/>
            <a:ext cx="146136"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 </a:t>
            </a:r>
            <a:endParaRPr lang="en-US" dirty="0">
              <a:latin typeface="Times"/>
            </a:endParaRPr>
          </a:p>
        </p:txBody>
      </p:sp>
      <p:sp>
        <p:nvSpPr>
          <p:cNvPr id="87140" name="Rectangle 100"/>
          <p:cNvSpPr>
            <a:spLocks noChangeArrowheads="1"/>
          </p:cNvSpPr>
          <p:nvPr/>
        </p:nvSpPr>
        <p:spPr bwMode="auto">
          <a:xfrm>
            <a:off x="987425" y="4113213"/>
            <a:ext cx="115416"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i="1" dirty="0">
                <a:solidFill>
                  <a:srgbClr val="000000"/>
                </a:solidFill>
                <a:latin typeface="Times"/>
              </a:rPr>
              <a:t>p</a:t>
            </a:r>
            <a:endParaRPr lang="en-US" dirty="0">
              <a:latin typeface="Times"/>
            </a:endParaRPr>
          </a:p>
        </p:txBody>
      </p:sp>
      <p:sp>
        <p:nvSpPr>
          <p:cNvPr id="87141" name="Rectangle 101"/>
          <p:cNvSpPr>
            <a:spLocks noChangeArrowheads="1"/>
          </p:cNvSpPr>
          <p:nvPr/>
        </p:nvSpPr>
        <p:spPr bwMode="auto">
          <a:xfrm>
            <a:off x="1077913" y="4113213"/>
            <a:ext cx="15388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&lt;</a:t>
            </a:r>
            <a:endParaRPr lang="en-US" dirty="0">
              <a:latin typeface="Times"/>
            </a:endParaRPr>
          </a:p>
        </p:txBody>
      </p:sp>
      <p:sp>
        <p:nvSpPr>
          <p:cNvPr id="87142" name="Rectangle 102"/>
          <p:cNvSpPr>
            <a:spLocks noChangeArrowheads="1"/>
          </p:cNvSpPr>
          <p:nvPr/>
        </p:nvSpPr>
        <p:spPr bwMode="auto">
          <a:xfrm>
            <a:off x="1219200" y="4113213"/>
            <a:ext cx="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 </a:t>
            </a:r>
            <a:endParaRPr lang="en-US" dirty="0">
              <a:latin typeface="Times"/>
            </a:endParaRPr>
          </a:p>
        </p:txBody>
      </p:sp>
      <p:sp>
        <p:nvSpPr>
          <p:cNvPr id="87143" name="Rectangle 103"/>
          <p:cNvSpPr>
            <a:spLocks noChangeArrowheads="1"/>
          </p:cNvSpPr>
          <p:nvPr/>
        </p:nvSpPr>
        <p:spPr bwMode="auto">
          <a:xfrm>
            <a:off x="1266825" y="4113213"/>
            <a:ext cx="134652"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.0</a:t>
            </a:r>
            <a:endParaRPr lang="en-US" dirty="0">
              <a:latin typeface="Times"/>
            </a:endParaRPr>
          </a:p>
        </p:txBody>
      </p:sp>
      <p:sp>
        <p:nvSpPr>
          <p:cNvPr id="87144" name="Rectangle 104"/>
          <p:cNvSpPr>
            <a:spLocks noChangeArrowheads="1"/>
          </p:cNvSpPr>
          <p:nvPr/>
        </p:nvSpPr>
        <p:spPr bwMode="auto">
          <a:xfrm>
            <a:off x="1395413" y="4113213"/>
            <a:ext cx="8976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dirty="0">
                <a:solidFill>
                  <a:srgbClr val="000000"/>
                </a:solidFill>
                <a:latin typeface="Times"/>
              </a:rPr>
              <a:t>1</a:t>
            </a:r>
            <a:endParaRPr lang="en-US" dirty="0">
              <a:latin typeface="Times"/>
            </a:endParaRPr>
          </a:p>
        </p:txBody>
      </p:sp>
      <p:sp>
        <p:nvSpPr>
          <p:cNvPr id="87145" name="Line 107"/>
          <p:cNvSpPr>
            <a:spLocks noChangeShapeType="1"/>
          </p:cNvSpPr>
          <p:nvPr/>
        </p:nvSpPr>
        <p:spPr bwMode="auto">
          <a:xfrm>
            <a:off x="692150" y="4060825"/>
            <a:ext cx="624998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87146" name="Line 108"/>
          <p:cNvSpPr>
            <a:spLocks noChangeShapeType="1"/>
          </p:cNvSpPr>
          <p:nvPr/>
        </p:nvSpPr>
        <p:spPr bwMode="auto">
          <a:xfrm>
            <a:off x="687388" y="3435350"/>
            <a:ext cx="6249987"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latin typeface="Times"/>
            </a:endParaRPr>
          </a:p>
        </p:txBody>
      </p:sp>
      <p:sp>
        <p:nvSpPr>
          <p:cNvPr id="87147" name="TextBox 111"/>
          <p:cNvSpPr txBox="1">
            <a:spLocks noChangeArrowheads="1"/>
          </p:cNvSpPr>
          <p:nvPr/>
        </p:nvSpPr>
        <p:spPr bwMode="auto">
          <a:xfrm>
            <a:off x="1447800" y="4876800"/>
            <a:ext cx="8458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Difference in means: 74.61 - 82.61= -8</a:t>
            </a:r>
          </a:p>
        </p:txBody>
      </p:sp>
      <p:sp>
        <p:nvSpPr>
          <p:cNvPr id="87148" name="TextBox 112"/>
          <p:cNvSpPr txBox="1">
            <a:spLocks noChangeArrowheads="1"/>
          </p:cNvSpPr>
          <p:nvPr/>
        </p:nvSpPr>
        <p:spPr bwMode="auto">
          <a:xfrm>
            <a:off x="1447800" y="5410200"/>
            <a:ext cx="7696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Average standard deviation: (13.35 + 11.85)/2 = 12.6</a:t>
            </a:r>
          </a:p>
        </p:txBody>
      </p:sp>
      <p:sp>
        <p:nvSpPr>
          <p:cNvPr id="87149" name="TextBox 113"/>
          <p:cNvSpPr txBox="1">
            <a:spLocks noChangeArrowheads="1"/>
          </p:cNvSpPr>
          <p:nvPr/>
        </p:nvSpPr>
        <p:spPr bwMode="auto">
          <a:xfrm>
            <a:off x="1447800" y="5943600"/>
            <a:ext cx="67056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Practical significance: -8/12.6 = -.63</a:t>
            </a:r>
          </a:p>
        </p:txBody>
      </p:sp>
      <p:sp>
        <p:nvSpPr>
          <p:cNvPr id="87150" name="Rectangle 114"/>
          <p:cNvSpPr>
            <a:spLocks noChangeArrowheads="1"/>
          </p:cNvSpPr>
          <p:nvPr/>
        </p:nvSpPr>
        <p:spPr bwMode="auto">
          <a:xfrm>
            <a:off x="838200" y="4648200"/>
            <a:ext cx="6858000" cy="19812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dirty="0">
              <a:latin typeface="Times"/>
            </a:endParaRPr>
          </a:p>
        </p:txBody>
      </p:sp>
      <p:sp>
        <p:nvSpPr>
          <p:cNvPr id="116" name="TextBox 115"/>
          <p:cNvSpPr txBox="1"/>
          <p:nvPr/>
        </p:nvSpPr>
        <p:spPr>
          <a:xfrm>
            <a:off x="3048000" y="2514600"/>
            <a:ext cx="5029200" cy="1754327"/>
          </a:xfrm>
          <a:prstGeom prst="rect">
            <a:avLst/>
          </a:prstGeom>
          <a:solidFill>
            <a:schemeClr val="bg1"/>
          </a:solidFill>
          <a:ln>
            <a:solidFill>
              <a:schemeClr val="tx1"/>
            </a:solidFill>
          </a:ln>
        </p:spPr>
        <p:txBody>
          <a:bodyPr lIns="274320">
            <a:spAutoFit/>
          </a:bodyPr>
          <a:lstStyle/>
          <a:p>
            <a:pPr>
              <a:defRPr/>
            </a:pPr>
            <a:endParaRPr lang="en-US" dirty="0">
              <a:latin typeface="Times"/>
              <a:ea typeface="ＭＳ Ｐゴシック" charset="-128"/>
              <a:cs typeface="ＭＳ Ｐゴシック" charset="-128"/>
            </a:endParaRPr>
          </a:p>
          <a:p>
            <a:pPr>
              <a:defRPr/>
            </a:pPr>
            <a:r>
              <a:rPr lang="en-US" dirty="0">
                <a:solidFill>
                  <a:srgbClr val="FF0000"/>
                </a:solidFill>
                <a:latin typeface="Times"/>
                <a:ea typeface="ＭＳ Ｐゴシック" charset="-128"/>
                <a:cs typeface="ＭＳ Ｐゴシック" charset="-128"/>
              </a:rPr>
              <a:t>Only report practical significance if the mean differences are statistically significant to begin with.</a:t>
            </a:r>
          </a:p>
          <a:p>
            <a:pPr>
              <a:defRPr/>
            </a:pPr>
            <a:endParaRPr lang="en-US" dirty="0">
              <a:ln>
                <a:solidFill>
                  <a:schemeClr val="tx1"/>
                </a:solidFill>
              </a:ln>
              <a:latin typeface="Times"/>
              <a:ea typeface="ＭＳ Ｐゴシック" charset="-128"/>
              <a:cs typeface="ＭＳ Ｐゴシック" charset="-128"/>
            </a:endParaRPr>
          </a:p>
          <a:p>
            <a:pPr>
              <a:defRPr/>
            </a:pPr>
            <a:endParaRPr lang="en-US" dirty="0">
              <a:latin typeface="Times"/>
              <a:ea typeface="ＭＳ Ｐゴシック" charset="-128"/>
              <a:cs typeface="ＭＳ Ｐゴシック" charset="-128"/>
            </a:endParaRPr>
          </a:p>
        </p:txBody>
      </p:sp>
      <p:sp>
        <p:nvSpPr>
          <p:cNvPr id="2" name="Slide Number Placeholder 1"/>
          <p:cNvSpPr>
            <a:spLocks noGrp="1"/>
          </p:cNvSpPr>
          <p:nvPr>
            <p:ph type="sldNum" sz="quarter" idx="12"/>
          </p:nvPr>
        </p:nvSpPr>
        <p:spPr/>
        <p:txBody>
          <a:bodyPr/>
          <a:lstStyle/>
          <a:p>
            <a:fld id="{61694E1E-219A-A444-A241-FDE36A2374EE}" type="slidenum">
              <a:rPr lang="en-US" smtClean="0"/>
              <a:t>63</a:t>
            </a:fld>
            <a:endParaRPr lang="en-US"/>
          </a:p>
        </p:txBody>
      </p:sp>
    </p:spTree>
    <p:extLst>
      <p:ext uri="{BB962C8B-B14F-4D97-AF65-F5344CB8AC3E}">
        <p14:creationId xmlns:p14="http://schemas.microsoft.com/office/powerpoint/2010/main" val="3324927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Effect Size</a:t>
            </a:r>
          </a:p>
        </p:txBody>
      </p:sp>
      <p:sp>
        <p:nvSpPr>
          <p:cNvPr id="4" name="Content Placeholder 3"/>
          <p:cNvSpPr>
            <a:spLocks noGrp="1"/>
          </p:cNvSpPr>
          <p:nvPr>
            <p:ph idx="1"/>
          </p:nvPr>
        </p:nvSpPr>
        <p:spPr/>
        <p:txBody>
          <a:bodyPr/>
          <a:lstStyle/>
          <a:p>
            <a:r>
              <a:rPr lang="en-US" dirty="0"/>
              <a:t>Compute the effect size in the </a:t>
            </a:r>
            <a:r>
              <a:rPr lang="en-US" dirty="0" err="1"/>
              <a:t>Pinecrest</a:t>
            </a:r>
            <a:r>
              <a:rPr lang="en-US" dirty="0"/>
              <a:t> College data: Language score by gender</a:t>
            </a:r>
          </a:p>
        </p:txBody>
      </p:sp>
      <p:sp>
        <p:nvSpPr>
          <p:cNvPr id="2" name="Slide Number Placeholder 1"/>
          <p:cNvSpPr>
            <a:spLocks noGrp="1"/>
          </p:cNvSpPr>
          <p:nvPr>
            <p:ph type="sldNum" sz="quarter" idx="12"/>
          </p:nvPr>
        </p:nvSpPr>
        <p:spPr/>
        <p:txBody>
          <a:bodyPr/>
          <a:lstStyle/>
          <a:p>
            <a:fld id="{61694E1E-219A-A444-A241-FDE36A2374EE}" type="slidenum">
              <a:rPr lang="en-US" smtClean="0"/>
              <a:t>64</a:t>
            </a:fld>
            <a:endParaRPr lang="en-US"/>
          </a:p>
        </p:txBody>
      </p:sp>
    </p:spTree>
    <p:extLst>
      <p:ext uri="{BB962C8B-B14F-4D97-AF65-F5344CB8AC3E}">
        <p14:creationId xmlns:p14="http://schemas.microsoft.com/office/powerpoint/2010/main" val="1107219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6" name="Group 5"/>
          <p:cNvGrpSpPr/>
          <p:nvPr/>
        </p:nvGrpSpPr>
        <p:grpSpPr>
          <a:xfrm>
            <a:off x="5915457" y="1125150"/>
            <a:ext cx="3170809" cy="568539"/>
            <a:chOff x="5915457" y="1688886"/>
            <a:chExt cx="3170809" cy="568539"/>
          </a:xfrm>
        </p:grpSpPr>
        <p:sp>
          <p:nvSpPr>
            <p:cNvPr id="22" name="Text Box 9"/>
            <p:cNvSpPr txBox="1">
              <a:spLocks noChangeArrowheads="1"/>
            </p:cNvSpPr>
            <p:nvPr/>
          </p:nvSpPr>
          <p:spPr bwMode="auto">
            <a:xfrm>
              <a:off x="7167151" y="1688886"/>
              <a:ext cx="191911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Posttest Mean</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1516565" y="1052068"/>
            <a:ext cx="2979235" cy="641621"/>
            <a:chOff x="1516565" y="1052068"/>
            <a:chExt cx="2979235" cy="641621"/>
          </a:xfrm>
        </p:grpSpPr>
        <p:sp>
          <p:nvSpPr>
            <p:cNvPr id="25" name="Text Box 9"/>
            <p:cNvSpPr txBox="1">
              <a:spLocks noChangeArrowheads="1"/>
            </p:cNvSpPr>
            <p:nvPr/>
          </p:nvSpPr>
          <p:spPr bwMode="auto">
            <a:xfrm>
              <a:off x="1516565" y="1052068"/>
              <a:ext cx="179889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 name="TextBox 7"/>
          <p:cNvSpPr txBox="1"/>
          <p:nvPr/>
        </p:nvSpPr>
        <p:spPr>
          <a:xfrm>
            <a:off x="609600" y="5247734"/>
            <a:ext cx="8112875" cy="369332"/>
          </a:xfrm>
          <a:prstGeom prst="rect">
            <a:avLst/>
          </a:prstGeom>
          <a:noFill/>
        </p:spPr>
        <p:txBody>
          <a:bodyPr wrap="square" rtlCol="0">
            <a:spAutoFit/>
          </a:bodyPr>
          <a:lstStyle/>
          <a:p>
            <a:r>
              <a:rPr lang="en-US" dirty="0"/>
              <a:t>Plot the second mean on the distribution</a:t>
            </a:r>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4"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Sampling Distribution of the Mean</a:t>
            </a:r>
          </a:p>
        </p:txBody>
      </p:sp>
      <p:grpSp>
        <p:nvGrpSpPr>
          <p:cNvPr id="9" name="Group 8"/>
          <p:cNvGrpSpPr/>
          <p:nvPr/>
        </p:nvGrpSpPr>
        <p:grpSpPr>
          <a:xfrm>
            <a:off x="5771302" y="2603369"/>
            <a:ext cx="3083051" cy="2251833"/>
            <a:chOff x="5771302" y="2603369"/>
            <a:chExt cx="3083051" cy="2251833"/>
          </a:xfrm>
        </p:grpSpPr>
        <p:sp>
          <p:nvSpPr>
            <p:cNvPr id="5" name="Freeform 4"/>
            <p:cNvSpPr/>
            <p:nvPr/>
          </p:nvSpPr>
          <p:spPr>
            <a:xfrm>
              <a:off x="5771302" y="4309616"/>
              <a:ext cx="1828412" cy="545586"/>
            </a:xfrm>
            <a:custGeom>
              <a:avLst/>
              <a:gdLst>
                <a:gd name="connsiteX0" fmla="*/ 0 w 1814804"/>
                <a:gd name="connsiteY0" fmla="*/ 0 h 541050"/>
                <a:gd name="connsiteX1" fmla="*/ 116478 w 1814804"/>
                <a:gd name="connsiteY1" fmla="*/ 97689 h 541050"/>
                <a:gd name="connsiteX2" fmla="*/ 225441 w 1814804"/>
                <a:gd name="connsiteY2" fmla="*/ 176592 h 541050"/>
                <a:gd name="connsiteX3" fmla="*/ 368221 w 1814804"/>
                <a:gd name="connsiteY3" fmla="*/ 240466 h 541050"/>
                <a:gd name="connsiteX4" fmla="*/ 511000 w 1814804"/>
                <a:gd name="connsiteY4" fmla="*/ 285554 h 541050"/>
                <a:gd name="connsiteX5" fmla="*/ 661295 w 1814804"/>
                <a:gd name="connsiteY5" fmla="*/ 323127 h 541050"/>
                <a:gd name="connsiteX6" fmla="*/ 852920 w 1814804"/>
                <a:gd name="connsiteY6" fmla="*/ 360700 h 541050"/>
                <a:gd name="connsiteX7" fmla="*/ 1040788 w 1814804"/>
                <a:gd name="connsiteY7" fmla="*/ 375729 h 541050"/>
                <a:gd name="connsiteX8" fmla="*/ 1213626 w 1814804"/>
                <a:gd name="connsiteY8" fmla="*/ 390758 h 541050"/>
                <a:gd name="connsiteX9" fmla="*/ 1412766 w 1814804"/>
                <a:gd name="connsiteY9" fmla="*/ 398273 h 541050"/>
                <a:gd name="connsiteX10" fmla="*/ 1570575 w 1814804"/>
                <a:gd name="connsiteY10" fmla="*/ 402030 h 541050"/>
                <a:gd name="connsiteX11" fmla="*/ 1709597 w 1814804"/>
                <a:gd name="connsiteY11" fmla="*/ 402030 h 541050"/>
                <a:gd name="connsiteX12" fmla="*/ 1807289 w 1814804"/>
                <a:gd name="connsiteY12" fmla="*/ 394515 h 541050"/>
                <a:gd name="connsiteX13" fmla="*/ 1814804 w 1814804"/>
                <a:gd name="connsiteY13" fmla="*/ 541050 h 541050"/>
                <a:gd name="connsiteX14" fmla="*/ 0 w 1814804"/>
                <a:gd name="connsiteY14" fmla="*/ 541050 h 541050"/>
                <a:gd name="connsiteX15" fmla="*/ 0 w 1814804"/>
                <a:gd name="connsiteY15" fmla="*/ 541050 h 541050"/>
                <a:gd name="connsiteX0" fmla="*/ 0 w 1825431"/>
                <a:gd name="connsiteY0" fmla="*/ 0 h 541050"/>
                <a:gd name="connsiteX1" fmla="*/ 116478 w 1825431"/>
                <a:gd name="connsiteY1" fmla="*/ 97689 h 541050"/>
                <a:gd name="connsiteX2" fmla="*/ 225441 w 1825431"/>
                <a:gd name="connsiteY2" fmla="*/ 176592 h 541050"/>
                <a:gd name="connsiteX3" fmla="*/ 368221 w 1825431"/>
                <a:gd name="connsiteY3" fmla="*/ 240466 h 541050"/>
                <a:gd name="connsiteX4" fmla="*/ 511000 w 1825431"/>
                <a:gd name="connsiteY4" fmla="*/ 285554 h 541050"/>
                <a:gd name="connsiteX5" fmla="*/ 661295 w 1825431"/>
                <a:gd name="connsiteY5" fmla="*/ 323127 h 541050"/>
                <a:gd name="connsiteX6" fmla="*/ 852920 w 1825431"/>
                <a:gd name="connsiteY6" fmla="*/ 360700 h 541050"/>
                <a:gd name="connsiteX7" fmla="*/ 1040788 w 1825431"/>
                <a:gd name="connsiteY7" fmla="*/ 375729 h 541050"/>
                <a:gd name="connsiteX8" fmla="*/ 1213626 w 1825431"/>
                <a:gd name="connsiteY8" fmla="*/ 390758 h 541050"/>
                <a:gd name="connsiteX9" fmla="*/ 1412766 w 1825431"/>
                <a:gd name="connsiteY9" fmla="*/ 398273 h 541050"/>
                <a:gd name="connsiteX10" fmla="*/ 1570575 w 1825431"/>
                <a:gd name="connsiteY10" fmla="*/ 402030 h 541050"/>
                <a:gd name="connsiteX11" fmla="*/ 1709597 w 1825431"/>
                <a:gd name="connsiteY11" fmla="*/ 402030 h 541050"/>
                <a:gd name="connsiteX12" fmla="*/ 1825431 w 1825431"/>
                <a:gd name="connsiteY12" fmla="*/ 394515 h 541050"/>
                <a:gd name="connsiteX13" fmla="*/ 1814804 w 1825431"/>
                <a:gd name="connsiteY13" fmla="*/ 541050 h 541050"/>
                <a:gd name="connsiteX14" fmla="*/ 0 w 1825431"/>
                <a:gd name="connsiteY14" fmla="*/ 541050 h 541050"/>
                <a:gd name="connsiteX15" fmla="*/ 0 w 1825431"/>
                <a:gd name="connsiteY15" fmla="*/ 541050 h 541050"/>
                <a:gd name="connsiteX0" fmla="*/ 0 w 1842019"/>
                <a:gd name="connsiteY0" fmla="*/ 0 h 545586"/>
                <a:gd name="connsiteX1" fmla="*/ 116478 w 1842019"/>
                <a:gd name="connsiteY1" fmla="*/ 97689 h 545586"/>
                <a:gd name="connsiteX2" fmla="*/ 225441 w 1842019"/>
                <a:gd name="connsiteY2" fmla="*/ 176592 h 545586"/>
                <a:gd name="connsiteX3" fmla="*/ 368221 w 1842019"/>
                <a:gd name="connsiteY3" fmla="*/ 240466 h 545586"/>
                <a:gd name="connsiteX4" fmla="*/ 511000 w 1842019"/>
                <a:gd name="connsiteY4" fmla="*/ 285554 h 545586"/>
                <a:gd name="connsiteX5" fmla="*/ 661295 w 1842019"/>
                <a:gd name="connsiteY5" fmla="*/ 323127 h 545586"/>
                <a:gd name="connsiteX6" fmla="*/ 852920 w 1842019"/>
                <a:gd name="connsiteY6" fmla="*/ 360700 h 545586"/>
                <a:gd name="connsiteX7" fmla="*/ 1040788 w 1842019"/>
                <a:gd name="connsiteY7" fmla="*/ 375729 h 545586"/>
                <a:gd name="connsiteX8" fmla="*/ 1213626 w 1842019"/>
                <a:gd name="connsiteY8" fmla="*/ 390758 h 545586"/>
                <a:gd name="connsiteX9" fmla="*/ 1412766 w 1842019"/>
                <a:gd name="connsiteY9" fmla="*/ 398273 h 545586"/>
                <a:gd name="connsiteX10" fmla="*/ 1570575 w 1842019"/>
                <a:gd name="connsiteY10" fmla="*/ 402030 h 545586"/>
                <a:gd name="connsiteX11" fmla="*/ 1709597 w 1842019"/>
                <a:gd name="connsiteY11" fmla="*/ 402030 h 545586"/>
                <a:gd name="connsiteX12" fmla="*/ 1825431 w 1842019"/>
                <a:gd name="connsiteY12" fmla="*/ 394515 h 545586"/>
                <a:gd name="connsiteX13" fmla="*/ 1842019 w 1842019"/>
                <a:gd name="connsiteY13" fmla="*/ 545586 h 545586"/>
                <a:gd name="connsiteX14" fmla="*/ 0 w 1842019"/>
                <a:gd name="connsiteY14" fmla="*/ 541050 h 545586"/>
                <a:gd name="connsiteX15" fmla="*/ 0 w 1842019"/>
                <a:gd name="connsiteY15" fmla="*/ 541050 h 545586"/>
                <a:gd name="connsiteX0" fmla="*/ 0 w 1828412"/>
                <a:gd name="connsiteY0" fmla="*/ 0 h 545586"/>
                <a:gd name="connsiteX1" fmla="*/ 116478 w 1828412"/>
                <a:gd name="connsiteY1" fmla="*/ 97689 h 545586"/>
                <a:gd name="connsiteX2" fmla="*/ 225441 w 1828412"/>
                <a:gd name="connsiteY2" fmla="*/ 176592 h 545586"/>
                <a:gd name="connsiteX3" fmla="*/ 368221 w 1828412"/>
                <a:gd name="connsiteY3" fmla="*/ 240466 h 545586"/>
                <a:gd name="connsiteX4" fmla="*/ 511000 w 1828412"/>
                <a:gd name="connsiteY4" fmla="*/ 285554 h 545586"/>
                <a:gd name="connsiteX5" fmla="*/ 661295 w 1828412"/>
                <a:gd name="connsiteY5" fmla="*/ 323127 h 545586"/>
                <a:gd name="connsiteX6" fmla="*/ 852920 w 1828412"/>
                <a:gd name="connsiteY6" fmla="*/ 360700 h 545586"/>
                <a:gd name="connsiteX7" fmla="*/ 1040788 w 1828412"/>
                <a:gd name="connsiteY7" fmla="*/ 375729 h 545586"/>
                <a:gd name="connsiteX8" fmla="*/ 1213626 w 1828412"/>
                <a:gd name="connsiteY8" fmla="*/ 390758 h 545586"/>
                <a:gd name="connsiteX9" fmla="*/ 1412766 w 1828412"/>
                <a:gd name="connsiteY9" fmla="*/ 398273 h 545586"/>
                <a:gd name="connsiteX10" fmla="*/ 1570575 w 1828412"/>
                <a:gd name="connsiteY10" fmla="*/ 402030 h 545586"/>
                <a:gd name="connsiteX11" fmla="*/ 1709597 w 1828412"/>
                <a:gd name="connsiteY11" fmla="*/ 402030 h 545586"/>
                <a:gd name="connsiteX12" fmla="*/ 1825431 w 1828412"/>
                <a:gd name="connsiteY12" fmla="*/ 394515 h 545586"/>
                <a:gd name="connsiteX13" fmla="*/ 1828412 w 1828412"/>
                <a:gd name="connsiteY13" fmla="*/ 545586 h 545586"/>
                <a:gd name="connsiteX14" fmla="*/ 0 w 1828412"/>
                <a:gd name="connsiteY14" fmla="*/ 541050 h 545586"/>
                <a:gd name="connsiteX15" fmla="*/ 0 w 1828412"/>
                <a:gd name="connsiteY15" fmla="*/ 541050 h 5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28412" h="545586">
                  <a:moveTo>
                    <a:pt x="0" y="0"/>
                  </a:moveTo>
                  <a:lnTo>
                    <a:pt x="116478" y="97689"/>
                  </a:lnTo>
                  <a:lnTo>
                    <a:pt x="225441" y="176592"/>
                  </a:lnTo>
                  <a:lnTo>
                    <a:pt x="368221" y="240466"/>
                  </a:lnTo>
                  <a:lnTo>
                    <a:pt x="511000" y="285554"/>
                  </a:lnTo>
                  <a:lnTo>
                    <a:pt x="661295" y="323127"/>
                  </a:lnTo>
                  <a:lnTo>
                    <a:pt x="852920" y="360700"/>
                  </a:lnTo>
                  <a:lnTo>
                    <a:pt x="1040788" y="375729"/>
                  </a:lnTo>
                  <a:lnTo>
                    <a:pt x="1213626" y="390758"/>
                  </a:lnTo>
                  <a:lnTo>
                    <a:pt x="1412766" y="398273"/>
                  </a:lnTo>
                  <a:lnTo>
                    <a:pt x="1570575" y="402030"/>
                  </a:lnTo>
                  <a:lnTo>
                    <a:pt x="1709597" y="402030"/>
                  </a:lnTo>
                  <a:lnTo>
                    <a:pt x="1825431" y="394515"/>
                  </a:lnTo>
                  <a:cubicBezTo>
                    <a:pt x="1826425" y="444872"/>
                    <a:pt x="1827418" y="495229"/>
                    <a:pt x="1828412" y="545586"/>
                  </a:cubicBezTo>
                  <a:lnTo>
                    <a:pt x="0" y="541050"/>
                  </a:lnTo>
                  <a:lnTo>
                    <a:pt x="0" y="54105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 name="TextBox 6"/>
            <p:cNvSpPr txBox="1"/>
            <p:nvPr/>
          </p:nvSpPr>
          <p:spPr>
            <a:xfrm>
              <a:off x="6156758" y="2603369"/>
              <a:ext cx="2697595" cy="1477328"/>
            </a:xfrm>
            <a:prstGeom prst="rect">
              <a:avLst/>
            </a:prstGeom>
            <a:noFill/>
          </p:spPr>
          <p:txBody>
            <a:bodyPr wrap="square" rtlCol="0">
              <a:spAutoFit/>
            </a:bodyPr>
            <a:lstStyle/>
            <a:p>
              <a:r>
                <a:rPr lang="en-US" dirty="0"/>
                <a:t>Figure out the probability that the second mean could have appeared randomly in the sampling distribution (</a:t>
              </a:r>
              <a:r>
                <a:rPr lang="en-US" i="1" dirty="0"/>
                <a:t>p</a:t>
              </a:r>
              <a:r>
                <a:rPr lang="en-US" dirty="0"/>
                <a:t> value).</a:t>
              </a:r>
            </a:p>
          </p:txBody>
        </p:sp>
        <p:sp>
          <p:nvSpPr>
            <p:cNvPr id="28" name="Line 10"/>
            <p:cNvSpPr>
              <a:spLocks noChangeShapeType="1"/>
            </p:cNvSpPr>
            <p:nvPr/>
          </p:nvSpPr>
          <p:spPr bwMode="auto">
            <a:xfrm flipH="1">
              <a:off x="6745652" y="4037151"/>
              <a:ext cx="467268" cy="588474"/>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4" name="Slide Number Placeholder 3"/>
          <p:cNvSpPr>
            <a:spLocks noGrp="1"/>
          </p:cNvSpPr>
          <p:nvPr>
            <p:ph type="sldNum" sz="quarter" idx="12"/>
          </p:nvPr>
        </p:nvSpPr>
        <p:spPr/>
        <p:txBody>
          <a:bodyPr/>
          <a:lstStyle/>
          <a:p>
            <a:fld id="{5956812E-8CF6-4042-9C95-AEEB181240A3}" type="slidenum">
              <a:rPr lang="en-US" smtClean="0"/>
              <a:t>7</a:t>
            </a:fld>
            <a:endParaRPr lang="en-US"/>
          </a:p>
        </p:txBody>
      </p:sp>
    </p:spTree>
    <p:extLst>
      <p:ext uri="{BB962C8B-B14F-4D97-AF65-F5344CB8AC3E}">
        <p14:creationId xmlns:p14="http://schemas.microsoft.com/office/powerpoint/2010/main" val="171300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6" name="Group 5"/>
          <p:cNvGrpSpPr/>
          <p:nvPr/>
        </p:nvGrpSpPr>
        <p:grpSpPr>
          <a:xfrm>
            <a:off x="5915457" y="1125150"/>
            <a:ext cx="3170809" cy="568539"/>
            <a:chOff x="5915457" y="1688886"/>
            <a:chExt cx="3170809" cy="568539"/>
          </a:xfrm>
        </p:grpSpPr>
        <p:sp>
          <p:nvSpPr>
            <p:cNvPr id="22" name="Text Box 9"/>
            <p:cNvSpPr txBox="1">
              <a:spLocks noChangeArrowheads="1"/>
            </p:cNvSpPr>
            <p:nvPr/>
          </p:nvSpPr>
          <p:spPr bwMode="auto">
            <a:xfrm>
              <a:off x="7167151" y="1688886"/>
              <a:ext cx="191911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Posttest Mean</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1516565" y="1052068"/>
            <a:ext cx="2979235" cy="641621"/>
            <a:chOff x="1516565" y="1052068"/>
            <a:chExt cx="2979235" cy="641621"/>
          </a:xfrm>
        </p:grpSpPr>
        <p:sp>
          <p:nvSpPr>
            <p:cNvPr id="25" name="Text Box 9"/>
            <p:cNvSpPr txBox="1">
              <a:spLocks noChangeArrowheads="1"/>
            </p:cNvSpPr>
            <p:nvPr/>
          </p:nvSpPr>
          <p:spPr bwMode="auto">
            <a:xfrm>
              <a:off x="1516565" y="1052068"/>
              <a:ext cx="179889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 name="TextBox 7"/>
          <p:cNvSpPr txBox="1"/>
          <p:nvPr/>
        </p:nvSpPr>
        <p:spPr>
          <a:xfrm>
            <a:off x="609600" y="5247734"/>
            <a:ext cx="8112875" cy="1200329"/>
          </a:xfrm>
          <a:prstGeom prst="rect">
            <a:avLst/>
          </a:prstGeom>
          <a:noFill/>
        </p:spPr>
        <p:txBody>
          <a:bodyPr wrap="square" rtlCol="0">
            <a:spAutoFit/>
          </a:bodyPr>
          <a:lstStyle/>
          <a:p>
            <a:r>
              <a:rPr lang="en-US" dirty="0"/>
              <a:t>If the second mean is likely to appear randomly in the distribution more than 5% of the time (.05) then we determine that our second mean is just a random occurrence within the population that the first mean represents. </a:t>
            </a:r>
          </a:p>
          <a:p>
            <a:r>
              <a:rPr lang="en-US" i="1" dirty="0"/>
              <a:t>Random occurrence is the best explanation of the difference in the means.</a:t>
            </a:r>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4"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Sampling Distribution of the Mean</a:t>
            </a:r>
          </a:p>
        </p:txBody>
      </p:sp>
      <p:grpSp>
        <p:nvGrpSpPr>
          <p:cNvPr id="9" name="Group 8"/>
          <p:cNvGrpSpPr/>
          <p:nvPr/>
        </p:nvGrpSpPr>
        <p:grpSpPr>
          <a:xfrm>
            <a:off x="5771302" y="2603369"/>
            <a:ext cx="3083051" cy="2251833"/>
            <a:chOff x="5771302" y="2603369"/>
            <a:chExt cx="3083051" cy="2251833"/>
          </a:xfrm>
        </p:grpSpPr>
        <p:sp>
          <p:nvSpPr>
            <p:cNvPr id="5" name="Freeform 4"/>
            <p:cNvSpPr/>
            <p:nvPr/>
          </p:nvSpPr>
          <p:spPr>
            <a:xfrm>
              <a:off x="5771302" y="4309616"/>
              <a:ext cx="1828412" cy="545586"/>
            </a:xfrm>
            <a:custGeom>
              <a:avLst/>
              <a:gdLst>
                <a:gd name="connsiteX0" fmla="*/ 0 w 1814804"/>
                <a:gd name="connsiteY0" fmla="*/ 0 h 541050"/>
                <a:gd name="connsiteX1" fmla="*/ 116478 w 1814804"/>
                <a:gd name="connsiteY1" fmla="*/ 97689 h 541050"/>
                <a:gd name="connsiteX2" fmla="*/ 225441 w 1814804"/>
                <a:gd name="connsiteY2" fmla="*/ 176592 h 541050"/>
                <a:gd name="connsiteX3" fmla="*/ 368221 w 1814804"/>
                <a:gd name="connsiteY3" fmla="*/ 240466 h 541050"/>
                <a:gd name="connsiteX4" fmla="*/ 511000 w 1814804"/>
                <a:gd name="connsiteY4" fmla="*/ 285554 h 541050"/>
                <a:gd name="connsiteX5" fmla="*/ 661295 w 1814804"/>
                <a:gd name="connsiteY5" fmla="*/ 323127 h 541050"/>
                <a:gd name="connsiteX6" fmla="*/ 852920 w 1814804"/>
                <a:gd name="connsiteY6" fmla="*/ 360700 h 541050"/>
                <a:gd name="connsiteX7" fmla="*/ 1040788 w 1814804"/>
                <a:gd name="connsiteY7" fmla="*/ 375729 h 541050"/>
                <a:gd name="connsiteX8" fmla="*/ 1213626 w 1814804"/>
                <a:gd name="connsiteY8" fmla="*/ 390758 h 541050"/>
                <a:gd name="connsiteX9" fmla="*/ 1412766 w 1814804"/>
                <a:gd name="connsiteY9" fmla="*/ 398273 h 541050"/>
                <a:gd name="connsiteX10" fmla="*/ 1570575 w 1814804"/>
                <a:gd name="connsiteY10" fmla="*/ 402030 h 541050"/>
                <a:gd name="connsiteX11" fmla="*/ 1709597 w 1814804"/>
                <a:gd name="connsiteY11" fmla="*/ 402030 h 541050"/>
                <a:gd name="connsiteX12" fmla="*/ 1807289 w 1814804"/>
                <a:gd name="connsiteY12" fmla="*/ 394515 h 541050"/>
                <a:gd name="connsiteX13" fmla="*/ 1814804 w 1814804"/>
                <a:gd name="connsiteY13" fmla="*/ 541050 h 541050"/>
                <a:gd name="connsiteX14" fmla="*/ 0 w 1814804"/>
                <a:gd name="connsiteY14" fmla="*/ 541050 h 541050"/>
                <a:gd name="connsiteX15" fmla="*/ 0 w 1814804"/>
                <a:gd name="connsiteY15" fmla="*/ 541050 h 541050"/>
                <a:gd name="connsiteX0" fmla="*/ 0 w 1825431"/>
                <a:gd name="connsiteY0" fmla="*/ 0 h 541050"/>
                <a:gd name="connsiteX1" fmla="*/ 116478 w 1825431"/>
                <a:gd name="connsiteY1" fmla="*/ 97689 h 541050"/>
                <a:gd name="connsiteX2" fmla="*/ 225441 w 1825431"/>
                <a:gd name="connsiteY2" fmla="*/ 176592 h 541050"/>
                <a:gd name="connsiteX3" fmla="*/ 368221 w 1825431"/>
                <a:gd name="connsiteY3" fmla="*/ 240466 h 541050"/>
                <a:gd name="connsiteX4" fmla="*/ 511000 w 1825431"/>
                <a:gd name="connsiteY4" fmla="*/ 285554 h 541050"/>
                <a:gd name="connsiteX5" fmla="*/ 661295 w 1825431"/>
                <a:gd name="connsiteY5" fmla="*/ 323127 h 541050"/>
                <a:gd name="connsiteX6" fmla="*/ 852920 w 1825431"/>
                <a:gd name="connsiteY6" fmla="*/ 360700 h 541050"/>
                <a:gd name="connsiteX7" fmla="*/ 1040788 w 1825431"/>
                <a:gd name="connsiteY7" fmla="*/ 375729 h 541050"/>
                <a:gd name="connsiteX8" fmla="*/ 1213626 w 1825431"/>
                <a:gd name="connsiteY8" fmla="*/ 390758 h 541050"/>
                <a:gd name="connsiteX9" fmla="*/ 1412766 w 1825431"/>
                <a:gd name="connsiteY9" fmla="*/ 398273 h 541050"/>
                <a:gd name="connsiteX10" fmla="*/ 1570575 w 1825431"/>
                <a:gd name="connsiteY10" fmla="*/ 402030 h 541050"/>
                <a:gd name="connsiteX11" fmla="*/ 1709597 w 1825431"/>
                <a:gd name="connsiteY11" fmla="*/ 402030 h 541050"/>
                <a:gd name="connsiteX12" fmla="*/ 1825431 w 1825431"/>
                <a:gd name="connsiteY12" fmla="*/ 394515 h 541050"/>
                <a:gd name="connsiteX13" fmla="*/ 1814804 w 1825431"/>
                <a:gd name="connsiteY13" fmla="*/ 541050 h 541050"/>
                <a:gd name="connsiteX14" fmla="*/ 0 w 1825431"/>
                <a:gd name="connsiteY14" fmla="*/ 541050 h 541050"/>
                <a:gd name="connsiteX15" fmla="*/ 0 w 1825431"/>
                <a:gd name="connsiteY15" fmla="*/ 541050 h 541050"/>
                <a:gd name="connsiteX0" fmla="*/ 0 w 1842019"/>
                <a:gd name="connsiteY0" fmla="*/ 0 h 545586"/>
                <a:gd name="connsiteX1" fmla="*/ 116478 w 1842019"/>
                <a:gd name="connsiteY1" fmla="*/ 97689 h 545586"/>
                <a:gd name="connsiteX2" fmla="*/ 225441 w 1842019"/>
                <a:gd name="connsiteY2" fmla="*/ 176592 h 545586"/>
                <a:gd name="connsiteX3" fmla="*/ 368221 w 1842019"/>
                <a:gd name="connsiteY3" fmla="*/ 240466 h 545586"/>
                <a:gd name="connsiteX4" fmla="*/ 511000 w 1842019"/>
                <a:gd name="connsiteY4" fmla="*/ 285554 h 545586"/>
                <a:gd name="connsiteX5" fmla="*/ 661295 w 1842019"/>
                <a:gd name="connsiteY5" fmla="*/ 323127 h 545586"/>
                <a:gd name="connsiteX6" fmla="*/ 852920 w 1842019"/>
                <a:gd name="connsiteY6" fmla="*/ 360700 h 545586"/>
                <a:gd name="connsiteX7" fmla="*/ 1040788 w 1842019"/>
                <a:gd name="connsiteY7" fmla="*/ 375729 h 545586"/>
                <a:gd name="connsiteX8" fmla="*/ 1213626 w 1842019"/>
                <a:gd name="connsiteY8" fmla="*/ 390758 h 545586"/>
                <a:gd name="connsiteX9" fmla="*/ 1412766 w 1842019"/>
                <a:gd name="connsiteY9" fmla="*/ 398273 h 545586"/>
                <a:gd name="connsiteX10" fmla="*/ 1570575 w 1842019"/>
                <a:gd name="connsiteY10" fmla="*/ 402030 h 545586"/>
                <a:gd name="connsiteX11" fmla="*/ 1709597 w 1842019"/>
                <a:gd name="connsiteY11" fmla="*/ 402030 h 545586"/>
                <a:gd name="connsiteX12" fmla="*/ 1825431 w 1842019"/>
                <a:gd name="connsiteY12" fmla="*/ 394515 h 545586"/>
                <a:gd name="connsiteX13" fmla="*/ 1842019 w 1842019"/>
                <a:gd name="connsiteY13" fmla="*/ 545586 h 545586"/>
                <a:gd name="connsiteX14" fmla="*/ 0 w 1842019"/>
                <a:gd name="connsiteY14" fmla="*/ 541050 h 545586"/>
                <a:gd name="connsiteX15" fmla="*/ 0 w 1842019"/>
                <a:gd name="connsiteY15" fmla="*/ 541050 h 545586"/>
                <a:gd name="connsiteX0" fmla="*/ 0 w 1828412"/>
                <a:gd name="connsiteY0" fmla="*/ 0 h 545586"/>
                <a:gd name="connsiteX1" fmla="*/ 116478 w 1828412"/>
                <a:gd name="connsiteY1" fmla="*/ 97689 h 545586"/>
                <a:gd name="connsiteX2" fmla="*/ 225441 w 1828412"/>
                <a:gd name="connsiteY2" fmla="*/ 176592 h 545586"/>
                <a:gd name="connsiteX3" fmla="*/ 368221 w 1828412"/>
                <a:gd name="connsiteY3" fmla="*/ 240466 h 545586"/>
                <a:gd name="connsiteX4" fmla="*/ 511000 w 1828412"/>
                <a:gd name="connsiteY4" fmla="*/ 285554 h 545586"/>
                <a:gd name="connsiteX5" fmla="*/ 661295 w 1828412"/>
                <a:gd name="connsiteY5" fmla="*/ 323127 h 545586"/>
                <a:gd name="connsiteX6" fmla="*/ 852920 w 1828412"/>
                <a:gd name="connsiteY6" fmla="*/ 360700 h 545586"/>
                <a:gd name="connsiteX7" fmla="*/ 1040788 w 1828412"/>
                <a:gd name="connsiteY7" fmla="*/ 375729 h 545586"/>
                <a:gd name="connsiteX8" fmla="*/ 1213626 w 1828412"/>
                <a:gd name="connsiteY8" fmla="*/ 390758 h 545586"/>
                <a:gd name="connsiteX9" fmla="*/ 1412766 w 1828412"/>
                <a:gd name="connsiteY9" fmla="*/ 398273 h 545586"/>
                <a:gd name="connsiteX10" fmla="*/ 1570575 w 1828412"/>
                <a:gd name="connsiteY10" fmla="*/ 402030 h 545586"/>
                <a:gd name="connsiteX11" fmla="*/ 1709597 w 1828412"/>
                <a:gd name="connsiteY11" fmla="*/ 402030 h 545586"/>
                <a:gd name="connsiteX12" fmla="*/ 1825431 w 1828412"/>
                <a:gd name="connsiteY12" fmla="*/ 394515 h 545586"/>
                <a:gd name="connsiteX13" fmla="*/ 1828412 w 1828412"/>
                <a:gd name="connsiteY13" fmla="*/ 545586 h 545586"/>
                <a:gd name="connsiteX14" fmla="*/ 0 w 1828412"/>
                <a:gd name="connsiteY14" fmla="*/ 541050 h 545586"/>
                <a:gd name="connsiteX15" fmla="*/ 0 w 1828412"/>
                <a:gd name="connsiteY15" fmla="*/ 541050 h 5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28412" h="545586">
                  <a:moveTo>
                    <a:pt x="0" y="0"/>
                  </a:moveTo>
                  <a:lnTo>
                    <a:pt x="116478" y="97689"/>
                  </a:lnTo>
                  <a:lnTo>
                    <a:pt x="225441" y="176592"/>
                  </a:lnTo>
                  <a:lnTo>
                    <a:pt x="368221" y="240466"/>
                  </a:lnTo>
                  <a:lnTo>
                    <a:pt x="511000" y="285554"/>
                  </a:lnTo>
                  <a:lnTo>
                    <a:pt x="661295" y="323127"/>
                  </a:lnTo>
                  <a:lnTo>
                    <a:pt x="852920" y="360700"/>
                  </a:lnTo>
                  <a:lnTo>
                    <a:pt x="1040788" y="375729"/>
                  </a:lnTo>
                  <a:lnTo>
                    <a:pt x="1213626" y="390758"/>
                  </a:lnTo>
                  <a:lnTo>
                    <a:pt x="1412766" y="398273"/>
                  </a:lnTo>
                  <a:lnTo>
                    <a:pt x="1570575" y="402030"/>
                  </a:lnTo>
                  <a:lnTo>
                    <a:pt x="1709597" y="402030"/>
                  </a:lnTo>
                  <a:lnTo>
                    <a:pt x="1825431" y="394515"/>
                  </a:lnTo>
                  <a:cubicBezTo>
                    <a:pt x="1826425" y="444872"/>
                    <a:pt x="1827418" y="495229"/>
                    <a:pt x="1828412" y="545586"/>
                  </a:cubicBezTo>
                  <a:lnTo>
                    <a:pt x="0" y="541050"/>
                  </a:lnTo>
                  <a:lnTo>
                    <a:pt x="0" y="54105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 name="TextBox 6"/>
            <p:cNvSpPr txBox="1"/>
            <p:nvPr/>
          </p:nvSpPr>
          <p:spPr>
            <a:xfrm>
              <a:off x="6156758" y="2603369"/>
              <a:ext cx="2697595" cy="1477328"/>
            </a:xfrm>
            <a:prstGeom prst="rect">
              <a:avLst/>
            </a:prstGeom>
            <a:noFill/>
          </p:spPr>
          <p:txBody>
            <a:bodyPr wrap="square" rtlCol="0">
              <a:spAutoFit/>
            </a:bodyPr>
            <a:lstStyle/>
            <a:p>
              <a:r>
                <a:rPr lang="en-US" dirty="0"/>
                <a:t>Figure out the probability that the second mean could have appeared randomly in the sampling distribution (</a:t>
              </a:r>
              <a:r>
                <a:rPr lang="en-US" i="1" dirty="0"/>
                <a:t>p</a:t>
              </a:r>
              <a:r>
                <a:rPr lang="en-US" dirty="0"/>
                <a:t> value).</a:t>
              </a:r>
            </a:p>
          </p:txBody>
        </p:sp>
        <p:sp>
          <p:nvSpPr>
            <p:cNvPr id="28" name="Line 10"/>
            <p:cNvSpPr>
              <a:spLocks noChangeShapeType="1"/>
            </p:cNvSpPr>
            <p:nvPr/>
          </p:nvSpPr>
          <p:spPr bwMode="auto">
            <a:xfrm flipH="1">
              <a:off x="6745652" y="4037151"/>
              <a:ext cx="467268" cy="588474"/>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4" name="Slide Number Placeholder 3"/>
          <p:cNvSpPr>
            <a:spLocks noGrp="1"/>
          </p:cNvSpPr>
          <p:nvPr>
            <p:ph type="sldNum" sz="quarter" idx="12"/>
          </p:nvPr>
        </p:nvSpPr>
        <p:spPr/>
        <p:txBody>
          <a:bodyPr/>
          <a:lstStyle/>
          <a:p>
            <a:fld id="{5956812E-8CF6-4042-9C95-AEEB181240A3}" type="slidenum">
              <a:rPr lang="en-US" smtClean="0"/>
              <a:t>8</a:t>
            </a:fld>
            <a:endParaRPr lang="en-US"/>
          </a:p>
        </p:txBody>
      </p:sp>
    </p:spTree>
    <p:extLst>
      <p:ext uri="{BB962C8B-B14F-4D97-AF65-F5344CB8AC3E}">
        <p14:creationId xmlns:p14="http://schemas.microsoft.com/office/powerpoint/2010/main" val="179770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6" name="Group 5"/>
          <p:cNvGrpSpPr/>
          <p:nvPr/>
        </p:nvGrpSpPr>
        <p:grpSpPr>
          <a:xfrm>
            <a:off x="5915457" y="1125150"/>
            <a:ext cx="3170809" cy="568539"/>
            <a:chOff x="5915457" y="1688886"/>
            <a:chExt cx="3170809" cy="568539"/>
          </a:xfrm>
        </p:grpSpPr>
        <p:sp>
          <p:nvSpPr>
            <p:cNvPr id="22" name="Text Box 9"/>
            <p:cNvSpPr txBox="1">
              <a:spLocks noChangeArrowheads="1"/>
            </p:cNvSpPr>
            <p:nvPr/>
          </p:nvSpPr>
          <p:spPr bwMode="auto">
            <a:xfrm>
              <a:off x="7167151" y="1688886"/>
              <a:ext cx="191911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Posttest Mean</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1516565" y="1052068"/>
            <a:ext cx="2979235" cy="641621"/>
            <a:chOff x="1516565" y="1052068"/>
            <a:chExt cx="2979235" cy="641621"/>
          </a:xfrm>
        </p:grpSpPr>
        <p:sp>
          <p:nvSpPr>
            <p:cNvPr id="25" name="Text Box 9"/>
            <p:cNvSpPr txBox="1">
              <a:spLocks noChangeArrowheads="1"/>
            </p:cNvSpPr>
            <p:nvPr/>
          </p:nvSpPr>
          <p:spPr bwMode="auto">
            <a:xfrm>
              <a:off x="1516565" y="1052068"/>
              <a:ext cx="179889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Pretest Mean</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 name="TextBox 7"/>
          <p:cNvSpPr txBox="1"/>
          <p:nvPr/>
        </p:nvSpPr>
        <p:spPr>
          <a:xfrm>
            <a:off x="609600" y="5247734"/>
            <a:ext cx="8112875" cy="1200329"/>
          </a:xfrm>
          <a:prstGeom prst="rect">
            <a:avLst/>
          </a:prstGeom>
          <a:noFill/>
        </p:spPr>
        <p:txBody>
          <a:bodyPr wrap="square" rtlCol="0">
            <a:spAutoFit/>
          </a:bodyPr>
          <a:lstStyle/>
          <a:p>
            <a:r>
              <a:rPr lang="en-US" dirty="0"/>
              <a:t>If the second mean is likely to appear randomly in the distribution less than 5% of the time (.05) then we determine that our second mean is not a random occurrence in the population distribution.</a:t>
            </a:r>
          </a:p>
          <a:p>
            <a:r>
              <a:rPr lang="en-US" i="1" dirty="0"/>
              <a:t>The second sample represents a different population.</a:t>
            </a:r>
          </a:p>
        </p:txBody>
      </p:sp>
      <p:graphicFrame>
        <p:nvGraphicFramePr>
          <p:cNvPr id="27" name="Chart 26"/>
          <p:cNvGraphicFramePr>
            <a:graphicFrameLocks/>
          </p:cNvGraphicFramePr>
          <p:nvPr>
            <p:extLst>
              <p:ext uri="{D42A27DB-BD31-4B8C-83A1-F6EECF244321}">
                <p14:modId xmlns:p14="http://schemas.microsoft.com/office/powerpoint/2010/main" val="2110279920"/>
              </p:ext>
            </p:extLst>
          </p:nvPr>
        </p:nvGraphicFramePr>
        <p:xfrm>
          <a:off x="3589375" y="1500272"/>
          <a:ext cx="2114808" cy="3709801"/>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6"/>
          <p:cNvSpPr txBox="1">
            <a:spLocks/>
          </p:cNvSpPr>
          <p:nvPr/>
        </p:nvSpPr>
        <p:spPr>
          <a:xfrm>
            <a:off x="451249" y="232325"/>
            <a:ext cx="8229600" cy="772234"/>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Times"/>
                <a:ea typeface="+mj-ea"/>
                <a:cs typeface="+mj-cs"/>
              </a:defRPr>
            </a:lvl1pPr>
          </a:lstStyle>
          <a:p>
            <a:r>
              <a:rPr lang="en-US" sz="3600" dirty="0"/>
              <a:t>Statistical Significance</a:t>
            </a:r>
          </a:p>
        </p:txBody>
      </p:sp>
      <p:sp>
        <p:nvSpPr>
          <p:cNvPr id="30" name="Freeform 29"/>
          <p:cNvSpPr/>
          <p:nvPr/>
        </p:nvSpPr>
        <p:spPr>
          <a:xfrm>
            <a:off x="2582838" y="2014797"/>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9</a:t>
            </a:fld>
            <a:endParaRPr lang="en-US"/>
          </a:p>
        </p:txBody>
      </p:sp>
    </p:spTree>
    <p:extLst>
      <p:ext uri="{BB962C8B-B14F-4D97-AF65-F5344CB8AC3E}">
        <p14:creationId xmlns:p14="http://schemas.microsoft.com/office/powerpoint/2010/main" val="172382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1934</TotalTime>
  <Words>2519</Words>
  <Application>Microsoft Macintosh PowerPoint</Application>
  <PresentationFormat>On-screen Show (4:3)</PresentationFormat>
  <Paragraphs>584</Paragraphs>
  <Slides>64</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ＭＳ Ｐゴシック</vt:lpstr>
      <vt:lpstr>Arial</vt:lpstr>
      <vt:lpstr>Calibri</vt:lpstr>
      <vt:lpstr>Times</vt:lpstr>
      <vt:lpstr>Verdana</vt:lpstr>
      <vt:lpstr>Default Theme</vt:lpstr>
      <vt:lpstr>Comparing Group Means</vt:lpstr>
      <vt:lpstr>Histogram of Pretest Scores</vt:lpstr>
      <vt:lpstr>Histogram of Pretest Scores</vt:lpstr>
      <vt:lpstr>This sample came from an unknown population</vt:lpstr>
      <vt:lpstr>PowerPoint Presentation</vt:lpstr>
      <vt:lpstr>PowerPoint Presentation</vt:lpstr>
      <vt:lpstr>PowerPoint Presentation</vt:lpstr>
      <vt:lpstr>PowerPoint Presentation</vt:lpstr>
      <vt:lpstr>PowerPoint Presentation</vt:lpstr>
      <vt:lpstr>PowerPoint Presentation</vt:lpstr>
      <vt:lpstr>Excel Example</vt:lpstr>
      <vt:lpstr>PowerPoint Presentation</vt:lpstr>
      <vt:lpstr>In the language of hypothesis testing…</vt:lpstr>
      <vt:lpstr>Pacific Crest Data</vt:lpstr>
      <vt:lpstr>Confounding Variations</vt:lpstr>
      <vt:lpstr>Direction</vt:lpstr>
      <vt:lpstr>Direction</vt:lpstr>
      <vt:lpstr>Direction</vt:lpstr>
      <vt:lpstr>Direction</vt:lpstr>
      <vt:lpstr>PowerPoint Presentation</vt:lpstr>
      <vt:lpstr>Direction</vt:lpstr>
      <vt:lpstr>Direction</vt:lpstr>
      <vt:lpstr>Pacific Crest—Fall Math by Gender</vt:lpstr>
      <vt:lpstr>In the language of hypothesis testing…</vt:lpstr>
      <vt:lpstr>Confounding Variations</vt:lpstr>
      <vt:lpstr>Measurement Error</vt:lpstr>
      <vt:lpstr>Random Error</vt:lpstr>
      <vt:lpstr>Measurement Error</vt:lpstr>
      <vt:lpstr>Systematic Error</vt:lpstr>
      <vt:lpstr>Reducing Error</vt:lpstr>
      <vt:lpstr>Sampling Distributions</vt:lpstr>
      <vt:lpstr>Using EZAnalyze for t -Tests</vt:lpstr>
      <vt:lpstr>Analysis and Random Error</vt:lpstr>
      <vt:lpstr>Analysis and Random Error</vt:lpstr>
      <vt:lpstr>Analysis and Random Error</vt:lpstr>
      <vt:lpstr>Being Conservative and Significance</vt:lpstr>
      <vt:lpstr>Analysis ToolPak</vt:lpstr>
      <vt:lpstr>Confounding Variations</vt:lpstr>
      <vt:lpstr>Random Sample</vt:lpstr>
      <vt:lpstr>Random Selection</vt:lpstr>
      <vt:lpstr>PowerPoint Presentation</vt:lpstr>
      <vt:lpstr>PowerPoint Presentation</vt:lpstr>
      <vt:lpstr>PowerPoint Presentation</vt:lpstr>
      <vt:lpstr>PowerPoint Presentation</vt:lpstr>
      <vt:lpstr>Random Selection</vt:lpstr>
      <vt:lpstr>PowerPoint Presentation</vt:lpstr>
      <vt:lpstr>PowerPoint Presentation</vt:lpstr>
      <vt:lpstr>PowerPoint Presentation</vt:lpstr>
      <vt:lpstr>PowerPoint Presentation</vt:lpstr>
      <vt:lpstr>PowerPoint Presentation</vt:lpstr>
      <vt:lpstr>Random Error</vt:lpstr>
      <vt:lpstr>Dealing with Non-Random Samples</vt:lpstr>
      <vt:lpstr>Excel</vt:lpstr>
      <vt:lpstr>Confounding Variations</vt:lpstr>
      <vt:lpstr>PowerPoint Presentation</vt:lpstr>
      <vt:lpstr>PowerPoint Presentation</vt:lpstr>
      <vt:lpstr>PowerPoint Presentation</vt:lpstr>
      <vt:lpstr>PowerPoint Presentation</vt:lpstr>
      <vt:lpstr>PowerPoint Presentation</vt:lpstr>
      <vt:lpstr>Effect Size (Practical Significance)</vt:lpstr>
      <vt:lpstr>Effect Size—Practical Significance</vt:lpstr>
      <vt:lpstr>Practical Significance The difference of the means in units of standard deviation</vt:lpstr>
      <vt:lpstr>Practical Significance The difference of the means in units of standard deviation</vt:lpstr>
      <vt:lpstr>Effect Size</vt:lpstr>
    </vt:vector>
  </TitlesOfParts>
  <Manager/>
  <Company/>
  <LinksUpToDate>false</LinksUpToDate>
  <SharedDoc>false</SharedDoc>
  <HyperlinkBase/>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James Carroll</dc:creator>
  <cp:keywords/>
  <dc:description/>
  <cp:lastModifiedBy>James Carroll</cp:lastModifiedBy>
  <cp:revision>32</cp:revision>
  <dcterms:created xsi:type="dcterms:W3CDTF">2017-02-10T18:40:57Z</dcterms:created>
  <dcterms:modified xsi:type="dcterms:W3CDTF">2018-07-11T13:31:05Z</dcterms:modified>
  <cp:category/>
</cp:coreProperties>
</file>